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42"/>
  </p:notesMasterIdLst>
  <p:handoutMasterIdLst>
    <p:handoutMasterId r:id="rId43"/>
  </p:handoutMasterIdLst>
  <p:sldIdLst>
    <p:sldId id="1308" r:id="rId6"/>
    <p:sldId id="1333" r:id="rId7"/>
    <p:sldId id="1334" r:id="rId8"/>
    <p:sldId id="1335" r:id="rId9"/>
    <p:sldId id="1336" r:id="rId10"/>
    <p:sldId id="1337" r:id="rId11"/>
    <p:sldId id="1338" r:id="rId12"/>
    <p:sldId id="1339" r:id="rId13"/>
    <p:sldId id="1350" r:id="rId14"/>
    <p:sldId id="1340" r:id="rId15"/>
    <p:sldId id="1351" r:id="rId16"/>
    <p:sldId id="1352" r:id="rId17"/>
    <p:sldId id="1341" r:id="rId18"/>
    <p:sldId id="1342" r:id="rId19"/>
    <p:sldId id="1343" r:id="rId20"/>
    <p:sldId id="1344" r:id="rId21"/>
    <p:sldId id="1345" r:id="rId22"/>
    <p:sldId id="1346" r:id="rId23"/>
    <p:sldId id="1347" r:id="rId24"/>
    <p:sldId id="1348" r:id="rId25"/>
    <p:sldId id="1349" r:id="rId26"/>
    <p:sldId id="1372" r:id="rId27"/>
    <p:sldId id="1353" r:id="rId28"/>
    <p:sldId id="1354" r:id="rId29"/>
    <p:sldId id="1355" r:id="rId30"/>
    <p:sldId id="1356" r:id="rId31"/>
    <p:sldId id="1357" r:id="rId32"/>
    <p:sldId id="1369" r:id="rId33"/>
    <p:sldId id="1360" r:id="rId34"/>
    <p:sldId id="1361" r:id="rId35"/>
    <p:sldId id="1362" r:id="rId36"/>
    <p:sldId id="1363" r:id="rId37"/>
    <p:sldId id="1370" r:id="rId38"/>
    <p:sldId id="1366" r:id="rId39"/>
    <p:sldId id="1368" r:id="rId40"/>
    <p:sldId id="1248" r:id="rId4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 Template" id="{5B0B8DFF-57E5-4D4B-BA72-542DF84B8E2F}">
          <p14:sldIdLst>
            <p14:sldId id="1308"/>
            <p14:sldId id="1333"/>
            <p14:sldId id="1334"/>
            <p14:sldId id="1335"/>
            <p14:sldId id="1336"/>
            <p14:sldId id="1337"/>
            <p14:sldId id="1338"/>
            <p14:sldId id="1339"/>
            <p14:sldId id="1350"/>
            <p14:sldId id="1340"/>
            <p14:sldId id="1351"/>
            <p14:sldId id="1352"/>
            <p14:sldId id="1341"/>
            <p14:sldId id="1342"/>
            <p14:sldId id="1343"/>
            <p14:sldId id="1344"/>
            <p14:sldId id="1345"/>
            <p14:sldId id="1346"/>
            <p14:sldId id="1347"/>
            <p14:sldId id="1348"/>
            <p14:sldId id="1349"/>
            <p14:sldId id="1372"/>
            <p14:sldId id="1353"/>
            <p14:sldId id="1354"/>
            <p14:sldId id="1355"/>
            <p14:sldId id="1356"/>
            <p14:sldId id="1357"/>
            <p14:sldId id="1369"/>
            <p14:sldId id="1360"/>
            <p14:sldId id="1361"/>
            <p14:sldId id="1362"/>
            <p14:sldId id="1363"/>
            <p14:sldId id="1370"/>
            <p14:sldId id="1366"/>
            <p14:sldId id="1368"/>
            <p14:sldId id="12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chael Biver" initials="MB" lastIdx="4" clrIdx="4">
    <p:extLst>
      <p:ext uri="{19B8F6BF-5375-455C-9EA6-DF929625EA0E}">
        <p15:presenceInfo xmlns:p15="http://schemas.microsoft.com/office/powerpoint/2012/main" userId="S-1-5-21-124525095-708259637-1543119021-700241" providerId="AD"/>
      </p:ext>
    </p:extLst>
  </p:cmAuthor>
  <p:cmAuthor id="5" name="Dave Field" initials="DF" lastIdx="1" clrIdx="5">
    <p:extLst>
      <p:ext uri="{19B8F6BF-5375-455C-9EA6-DF929625EA0E}">
        <p15:presenceInfo xmlns:p15="http://schemas.microsoft.com/office/powerpoint/2012/main" userId="S-1-12-1-1654777727-1266067501-124373401-24337989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737373"/>
    <a:srgbClr val="525252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64058" autoAdjust="0"/>
  </p:normalViewPr>
  <p:slideViewPr>
    <p:cSldViewPr>
      <p:cViewPr varScale="1">
        <p:scale>
          <a:sx n="67" d="100"/>
          <a:sy n="67" d="100"/>
        </p:scale>
        <p:origin x="1020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5.5781383211861067E-2"/>
          <c:w val="1"/>
          <c:h val="0.7509087225832513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Security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CB/CBB</c:v>
                </c:pt>
                <c:pt idx="1">
                  <c:v>LTSB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1A-460B-A13D-54721EB49C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Non-Security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CB/CBB</c:v>
                </c:pt>
                <c:pt idx="1">
                  <c:v>LTSB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20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1A-460B-A13D-54721EB49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5483648"/>
        <c:axId val="425474464"/>
      </c:barChart>
      <c:catAx>
        <c:axId val="425483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5474464"/>
        <c:crosses val="autoZero"/>
        <c:auto val="1"/>
        <c:lblAlgn val="ctr"/>
        <c:lblOffset val="100"/>
        <c:noMultiLvlLbl val="0"/>
      </c:catAx>
      <c:valAx>
        <c:axId val="42547446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548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111435173589241"/>
          <c:y val="0.91278870853499083"/>
          <c:w val="0.2902454900047432"/>
          <c:h val="7.6348684763068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0" dirty="0">
                <a:solidFill>
                  <a:schemeClr val="tx1"/>
                </a:solidFill>
              </a:rPr>
              <a:t>Traditional deployment (every 3-5 years)</a:t>
            </a:r>
          </a:p>
        </c:rich>
      </c:tx>
      <c:layout>
        <c:manualLayout>
          <c:xMode val="edge"/>
          <c:yMode val="edge"/>
          <c:x val="1.7174763926894807E-2"/>
          <c:y val="5.9914290991844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Apps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</c:v>
                </c:pt>
                <c:pt idx="6">
                  <c:v>7</c:v>
                </c:pt>
                <c:pt idx="8">
                  <c:v>7</c:v>
                </c:pt>
                <c:pt idx="11">
                  <c:v>7</c:v>
                </c:pt>
                <c:pt idx="1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EA-4A4B-B7BB-01E72D7FC3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Infra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</c:v>
                </c:pt>
                <c:pt idx="6">
                  <c:v>3</c:v>
                </c:pt>
                <c:pt idx="8">
                  <c:v>3</c:v>
                </c:pt>
                <c:pt idx="11">
                  <c:v>3</c:v>
                </c:pt>
                <c:pt idx="1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EA-4A4B-B7BB-01E72D7FC3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Imaging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</c:v>
                </c:pt>
                <c:pt idx="6">
                  <c:v>2</c:v>
                </c:pt>
                <c:pt idx="8">
                  <c:v>2</c:v>
                </c:pt>
                <c:pt idx="11">
                  <c:v>2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EA-4A4B-B7BB-01E72D7FC3A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Deploy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</c:numCache>
            </c:num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4</c:v>
                </c:pt>
                <c:pt idx="6">
                  <c:v>4</c:v>
                </c:pt>
                <c:pt idx="8">
                  <c:v>4</c:v>
                </c:pt>
                <c:pt idx="11">
                  <c:v>4</c:v>
                </c:pt>
                <c:pt idx="1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2-47DE-9374-72830C7CDA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978105952"/>
        <c:axId val="978109480"/>
      </c:barChart>
      <c:catAx>
        <c:axId val="97810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109480"/>
        <c:crosses val="autoZero"/>
        <c:auto val="1"/>
        <c:lblAlgn val="ctr"/>
        <c:lblOffset val="0"/>
        <c:noMultiLvlLbl val="0"/>
      </c:catAx>
      <c:valAx>
        <c:axId val="9781094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78105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Windows as a service (twice per year)</a:t>
            </a:r>
          </a:p>
        </c:rich>
      </c:tx>
      <c:layout>
        <c:manualLayout>
          <c:xMode val="edge"/>
          <c:yMode val="edge"/>
          <c:x val="2.1914865295398666E-2"/>
          <c:y val="6.07496529248326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Apps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2009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  <c:pt idx="11">
                  <c:v>2025</c:v>
                </c:pt>
                <c:pt idx="12">
                  <c:v>2026</c:v>
                </c:pt>
                <c:pt idx="13">
                  <c:v>2027</c:v>
                </c:pt>
                <c:pt idx="14">
                  <c:v>2028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63-4B86-8366-1FE15343A1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Infra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2009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  <c:pt idx="11">
                  <c:v>2025</c:v>
                </c:pt>
                <c:pt idx="12">
                  <c:v>2026</c:v>
                </c:pt>
                <c:pt idx="13">
                  <c:v>2027</c:v>
                </c:pt>
                <c:pt idx="14">
                  <c:v>2028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63-4B86-8366-1FE15343A1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Imaging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2009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  <c:pt idx="11">
                  <c:v>2025</c:v>
                </c:pt>
                <c:pt idx="12">
                  <c:v>2026</c:v>
                </c:pt>
                <c:pt idx="13">
                  <c:v>2027</c:v>
                </c:pt>
                <c:pt idx="14">
                  <c:v>2028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63-4B86-8366-1FE15343A1B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Deploy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2009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  <c:pt idx="11">
                  <c:v>2025</c:v>
                </c:pt>
                <c:pt idx="12">
                  <c:v>2026</c:v>
                </c:pt>
                <c:pt idx="13">
                  <c:v>2027</c:v>
                </c:pt>
                <c:pt idx="14">
                  <c:v>2028</c:v>
                </c:pt>
              </c:numCache>
            </c:num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D6-4AB0-9AC6-626B06FBF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978099680"/>
        <c:axId val="978108304"/>
      </c:barChart>
      <c:catAx>
        <c:axId val="97809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108304"/>
        <c:crosses val="autoZero"/>
        <c:auto val="1"/>
        <c:lblAlgn val="ctr"/>
        <c:lblOffset val="0"/>
        <c:noMultiLvlLbl val="0"/>
      </c:catAx>
      <c:valAx>
        <c:axId val="9781083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78099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Apps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2009</c:v>
                </c:pt>
                <c:pt idx="1">
                  <c:v>2015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63-4B86-8366-1FE15343A1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Infra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2009</c:v>
                </c:pt>
                <c:pt idx="1">
                  <c:v>2015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3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63-4B86-8366-1FE15343A1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Imaging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2009</c:v>
                </c:pt>
                <c:pt idx="1">
                  <c:v>2015</c:v>
                </c:pt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63-4B86-8366-1FE15343A1B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Deploy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2009</c:v>
                </c:pt>
                <c:pt idx="1">
                  <c:v>2015</c:v>
                </c:pt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D6-4AB0-9AC6-626B06FBF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5"/>
        <c:overlap val="100"/>
        <c:axId val="986424120"/>
        <c:axId val="986424904"/>
      </c:barChart>
      <c:catAx>
        <c:axId val="986424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6424904"/>
        <c:crosses val="autoZero"/>
        <c:auto val="1"/>
        <c:lblAlgn val="ctr"/>
        <c:lblOffset val="0"/>
        <c:noMultiLvlLbl val="0"/>
      </c:catAx>
      <c:valAx>
        <c:axId val="9864249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86424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F5F5C-3124-48E9-B6C7-8A079B7D71F5}" type="datetime8">
              <a:rPr lang="en-US" smtClean="0">
                <a:latin typeface="Segoe UI" pitchFamily="34" charset="0"/>
              </a:rPr>
              <a:t>10/26/2016 12:08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79C601B9-5273-467A-8E48-EC9939578C8F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3EB11B5-CB56-41DC-8ACC-D502B5C632C9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931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86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MS Story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36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10/26/2016 12:08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2539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MS Story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36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10/26/2016 12:08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4091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MS Story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36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10/26/2016 12:08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775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MS Story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36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10/26/2016 12:08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174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MS Story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36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10/26/2016 12:08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89736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04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81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925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25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0F627B-C54B-44BA-816D-8B0AFBFBD92C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2015 Microsoft Corporation. All rights reserved. MICROSOFT MAKES NO WARRANTIES, EXPRESS, IMPLIED OR STATUTORY, AS TO THE INFORMATION IN THIS PRESENTATION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70AB-282D-4F9A-AAF7-479BFA1C373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Slide Image Placeholder 17"/>
          <p:cNvSpPr>
            <a:spLocks noGrp="1" noRot="1" noChangeAspect="1"/>
          </p:cNvSpPr>
          <p:nvPr>
            <p:ph type="sldImg"/>
          </p:nvPr>
        </p:nvSpPr>
        <p:spPr>
          <a:xfrm>
            <a:off x="687388" y="890588"/>
            <a:ext cx="5507037" cy="3098800"/>
          </a:xfrm>
        </p:spPr>
      </p:sp>
    </p:spTree>
    <p:extLst>
      <p:ext uri="{BB962C8B-B14F-4D97-AF65-F5344CB8AC3E}">
        <p14:creationId xmlns:p14="http://schemas.microsoft.com/office/powerpoint/2010/main" val="4002207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process from the previous slide: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Configure Insider PCs </a:t>
            </a:r>
            <a:r>
              <a:rPr lang="en-US" dirty="0"/>
              <a:t>– Determine which</a:t>
            </a:r>
            <a:r>
              <a:rPr lang="en-US" baseline="0" dirty="0"/>
              <a:t> computers will be enrolled in Windows Insider. Typically these are self-managed Developer or IT Lab systems.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Identify Special PCs </a:t>
            </a:r>
            <a:r>
              <a:rPr lang="en-US" dirty="0"/>
              <a:t>– Determine which systems truly need LTSB. Remind class that LTSB is not usually a good approach to avoid </a:t>
            </a:r>
            <a:r>
              <a:rPr lang="en-US" dirty="0" err="1"/>
              <a:t>WaaS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Recruit volunteers for Pilots </a:t>
            </a:r>
            <a:r>
              <a:rPr lang="en-US" dirty="0"/>
              <a:t>– These will be the Early Adopters and members of the Production Pilot programs. All will be assigned to CBB+0 groupings.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Divide Broad Population of PCs </a:t>
            </a:r>
            <a:r>
              <a:rPr lang="en-US" dirty="0"/>
              <a:t>– These systems will form CBB+ rings. Set days to rational spacing, 30/60/90 days, etc.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Remind class that methods of grouping may</a:t>
            </a:r>
            <a:r>
              <a:rPr lang="en-US" baseline="0" dirty="0"/>
              <a:t> vary depending on customer and technology. </a:t>
            </a:r>
          </a:p>
          <a:p>
            <a:pPr marL="0" indent="0">
              <a:buFont typeface="+mj-lt"/>
              <a:buNone/>
            </a:pPr>
            <a:r>
              <a:rPr lang="en-US" baseline="0" dirty="0"/>
              <a:t>For example: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Windows Update – Manually set the Defer Upgrades setting in the UI for users in CBB.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Windows Update for Business – A Windows Update for Business GPO assigned to OUs will be the most common approach. Assign computers to OUs based on grouping.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WSUS – Grouping can still be by OU, and use GPO to set client-side targeting to enroll PCs into WSUS groups (See resource link below.)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SCCM – Use Collections. Collections can be dynamically built based on filter criteria for maximum flexibility. OU can be one criteria for a filter, as can site, subnet, and many other factors.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Good WSUS Resource here: https://technet.microsoft.com/en-us/itpro/windows/manage/waas-manage-updates-wsus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9C601B9-5273-467A-8E48-EC9939578C8F}" type="datetime8">
              <a:rPr lang="en-US" smtClean="0"/>
              <a:t>10/26/2016 12:16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09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52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6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PRISM FY16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04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97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207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98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Peer to Peer Delivery</a:t>
            </a:r>
            <a:r>
              <a:rPr lang="en-US" baseline="0" dirty="0"/>
              <a:t> Optimization </a:t>
            </a:r>
            <a:r>
              <a:rPr lang="en-US" dirty="0"/>
              <a:t>works: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Update information is transmitted from Windows Update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Devices begin downloading updates</a:t>
            </a:r>
            <a:r>
              <a:rPr lang="en-US" baseline="0" dirty="0"/>
              <a:t> into local cache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pieces of update appear in cache, other Windows 10 clients can begin downloading from local cache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downloads are completed, they are validated against Windows Update information from Microsoft before they are applied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 reality, getting updates from multiple sources ensures integrity better than a single source as it is much harder to spoof multiple 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Behavior can be controlled through Group Policy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Prevent Internet – Client will not use sources that are not local Intranet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Prevent All – Client will only use Windows Update source (Microsoft or WSUS/Config Manager)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39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PRISM FY16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98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WU client goes through a process to see if the new Anniversary Update GPO keys are set and if not goes back to the old keys. See here   https://microsoft.sharepoint.com/teams/Windows10CSSReady/_layouts/15/WopiFrame.aspx?sourcedoc={0E2E0AC1-7901-4B6B-A3D4-677C1934F881}&amp;file=78381_Win10_v1607_Deployment.docx&amp;action=default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570AB-282D-4F9A-AAF7-479BFA1C373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Microsoft Corporation. All rights reserved. MICROSOFT MAKES NO WARRANTIES, EXPRESS, IMPLIED OR STATUTORY, AS TO THE INFORMATION IN THIS PRESENTATION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687388" y="623888"/>
            <a:ext cx="2768600" cy="1557337"/>
          </a:xfrm>
        </p:spPr>
      </p:sp>
    </p:spTree>
    <p:extLst>
      <p:ext uri="{BB962C8B-B14F-4D97-AF65-F5344CB8AC3E}">
        <p14:creationId xmlns:p14="http://schemas.microsoft.com/office/powerpoint/2010/main" val="2180575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21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34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10/26/2016 12:08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129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30D77EC-7210-4A9C-B813-11969CCBFAFC}" type="datetime8">
              <a:rPr lang="en-US" smtClean="0">
                <a:solidFill>
                  <a:prstClr val="black"/>
                </a:solidFill>
              </a:rPr>
              <a:t>10/26/2016 12:08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99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570AB-282D-4F9A-AAF7-479BFA1C373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Microsoft Corporation. All rights reserved. MICROSOFT MAKES NO WARRANTIES, EXPRESS, IMPLIED OR STATUTORY, AS TO THE INFORMATION IN THIS PRESENTATION</a:t>
            </a:r>
            <a:endParaRPr lang="en-US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>
          <a:xfrm>
            <a:off x="687388" y="623888"/>
            <a:ext cx="2768600" cy="1557337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66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MS Story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36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10/26/2016 12:08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027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PRISM FY16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36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10/26/2016 12:08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85176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8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MS Story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36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10/26/2016 12:08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3756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MS Story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10/26/2016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9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8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1485604"/>
            <a:ext cx="5943600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6354" y="1485604"/>
            <a:ext cx="5943600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702" y="3314384"/>
            <a:ext cx="5943600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200" y="6154121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18" y="479425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8"/>
            <a:ext cx="12436475" cy="6995517"/>
          </a:xfrm>
          <a:prstGeom prst="rect">
            <a:avLst/>
          </a:prstGeom>
        </p:spPr>
      </p:pic>
      <p:grpSp>
        <p:nvGrpSpPr>
          <p:cNvPr id="15" name="Group 14"/>
          <p:cNvGrpSpPr>
            <a:grpSpLocks noChangeAspect="1"/>
          </p:cNvGrpSpPr>
          <p:nvPr userDrawn="1"/>
        </p:nvGrpSpPr>
        <p:grpSpPr bwMode="gray">
          <a:xfrm>
            <a:off x="457200" y="6154121"/>
            <a:ext cx="1681413" cy="360979"/>
            <a:chOff x="457200" y="1643393"/>
            <a:chExt cx="4492753" cy="964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7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 userDrawn="1"/>
        </p:nvSpPr>
        <p:spPr bwMode="auto">
          <a:xfrm>
            <a:off x="274702" y="1485604"/>
            <a:ext cx="5943600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6354" y="1485604"/>
            <a:ext cx="5943600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702" y="3314384"/>
            <a:ext cx="5943600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499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520"/>
            <a:ext cx="1645920" cy="3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67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dyfor10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technet.com/b/wsus/archive/2015/12/04/important-update-for-wsus-4-0-kb-3095113.asp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4800" dirty="0"/>
              <a:t>Windows Tech Series</a:t>
            </a:r>
            <a:br>
              <a:rPr lang="en-US" sz="4800" dirty="0"/>
            </a:br>
            <a:r>
              <a:rPr lang="en-US" sz="3600" dirty="0"/>
              <a:t>Windows as a Service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Speaker 1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Title</a:t>
            </a:r>
          </a:p>
          <a:p>
            <a:pPr>
              <a:lnSpc>
                <a:spcPct val="100000"/>
              </a:lnSpc>
            </a:pPr>
            <a:r>
              <a:rPr lang="en-US" dirty="0"/>
              <a:t>Speaker 2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as a service: Deploying Windows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4639" y="1409708"/>
            <a:ext cx="11678623" cy="6832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Unmatched flexibility and control, depending on needs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764172" y="2616954"/>
            <a:ext cx="2367191" cy="3442880"/>
          </a:xfrm>
          <a:prstGeom prst="rect">
            <a:avLst/>
          </a:pr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764172" y="3435699"/>
            <a:ext cx="2367191" cy="2762198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0014" y="2195793"/>
            <a:ext cx="2371349" cy="461495"/>
          </a:xfrm>
          <a:prstGeom prst="rect">
            <a:avLst/>
          </a:prstGeom>
          <a:noFill/>
        </p:spPr>
        <p:txBody>
          <a:bodyPr wrap="square" lIns="0" tIns="146220" rIns="0" bIns="146220" rtlCol="0">
            <a:spAutoFit/>
          </a:bodyPr>
          <a:lstStyle/>
          <a:p>
            <a:pPr marL="0" marR="0" lvl="0" indent="0" algn="ctr" defTabSz="93238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Current Branch for Business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42060" y="2763630"/>
            <a:ext cx="1011415" cy="1011415"/>
            <a:chOff x="7037735" y="3125883"/>
            <a:chExt cx="1188720" cy="1188720"/>
          </a:xfrm>
          <a:solidFill>
            <a:srgbClr val="0078D7"/>
          </a:solidFill>
        </p:grpSpPr>
        <p:sp>
          <p:nvSpPr>
            <p:cNvPr id="8" name="Oval 7"/>
            <p:cNvSpPr/>
            <p:nvPr/>
          </p:nvSpPr>
          <p:spPr bwMode="auto">
            <a:xfrm>
              <a:off x="7037735" y="3125883"/>
              <a:ext cx="1188720" cy="1188720"/>
            </a:xfrm>
            <a:prstGeom prst="ellipse">
              <a:avLst/>
            </a:prstGeom>
            <a:grpFill/>
            <a:ln w="57150">
              <a:solidFill>
                <a:srgbClr val="D7D7D7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73"/>
            <p:cNvSpPr/>
            <p:nvPr/>
          </p:nvSpPr>
          <p:spPr bwMode="auto">
            <a:xfrm rot="5400000">
              <a:off x="7374360" y="3390066"/>
              <a:ext cx="515468" cy="660355"/>
            </a:xfrm>
            <a:custGeom>
              <a:avLst/>
              <a:gdLst/>
              <a:ahLst/>
              <a:cxnLst/>
              <a:rect l="l" t="t" r="r" b="b"/>
              <a:pathLst>
                <a:path w="1906013" h="2081213">
                  <a:moveTo>
                    <a:pt x="1447225" y="473849"/>
                  </a:moveTo>
                  <a:lnTo>
                    <a:pt x="1906012" y="473849"/>
                  </a:lnTo>
                  <a:lnTo>
                    <a:pt x="1906012" y="225142"/>
                  </a:lnTo>
                  <a:lnTo>
                    <a:pt x="1447225" y="225142"/>
                  </a:lnTo>
                  <a:close/>
                  <a:moveTo>
                    <a:pt x="1256359" y="1719312"/>
                  </a:moveTo>
                  <a:lnTo>
                    <a:pt x="1375231" y="1719312"/>
                  </a:lnTo>
                  <a:lnTo>
                    <a:pt x="1375231" y="1534257"/>
                  </a:lnTo>
                  <a:lnTo>
                    <a:pt x="1256359" y="1534257"/>
                  </a:lnTo>
                  <a:close/>
                  <a:moveTo>
                    <a:pt x="1256359" y="1956654"/>
                  </a:moveTo>
                  <a:lnTo>
                    <a:pt x="1375231" y="1956654"/>
                  </a:lnTo>
                  <a:lnTo>
                    <a:pt x="1375231" y="1771599"/>
                  </a:lnTo>
                  <a:lnTo>
                    <a:pt x="1256359" y="1771599"/>
                  </a:lnTo>
                  <a:close/>
                  <a:moveTo>
                    <a:pt x="1250439" y="315966"/>
                  </a:moveTo>
                  <a:lnTo>
                    <a:pt x="1369311" y="315966"/>
                  </a:lnTo>
                  <a:lnTo>
                    <a:pt x="1369311" y="130911"/>
                  </a:lnTo>
                  <a:lnTo>
                    <a:pt x="1250439" y="130911"/>
                  </a:lnTo>
                  <a:close/>
                  <a:moveTo>
                    <a:pt x="1250439" y="553308"/>
                  </a:moveTo>
                  <a:lnTo>
                    <a:pt x="1369311" y="553308"/>
                  </a:lnTo>
                  <a:lnTo>
                    <a:pt x="1369311" y="368253"/>
                  </a:lnTo>
                  <a:lnTo>
                    <a:pt x="1250439" y="368253"/>
                  </a:lnTo>
                  <a:close/>
                  <a:moveTo>
                    <a:pt x="1242568" y="1014462"/>
                  </a:moveTo>
                  <a:lnTo>
                    <a:pt x="1361440" y="1014462"/>
                  </a:lnTo>
                  <a:lnTo>
                    <a:pt x="1361440" y="829407"/>
                  </a:lnTo>
                  <a:lnTo>
                    <a:pt x="1242568" y="829407"/>
                  </a:lnTo>
                  <a:close/>
                  <a:moveTo>
                    <a:pt x="1242568" y="1251804"/>
                  </a:moveTo>
                  <a:lnTo>
                    <a:pt x="1361440" y="1251804"/>
                  </a:lnTo>
                  <a:lnTo>
                    <a:pt x="1361440" y="1066749"/>
                  </a:lnTo>
                  <a:lnTo>
                    <a:pt x="1242568" y="1066749"/>
                  </a:lnTo>
                  <a:close/>
                  <a:moveTo>
                    <a:pt x="1052142" y="1719312"/>
                  </a:moveTo>
                  <a:lnTo>
                    <a:pt x="1171014" y="1719312"/>
                  </a:lnTo>
                  <a:lnTo>
                    <a:pt x="1171014" y="1534257"/>
                  </a:lnTo>
                  <a:lnTo>
                    <a:pt x="1052142" y="1534257"/>
                  </a:lnTo>
                  <a:close/>
                  <a:moveTo>
                    <a:pt x="1052142" y="1956654"/>
                  </a:moveTo>
                  <a:lnTo>
                    <a:pt x="1171014" y="1956654"/>
                  </a:lnTo>
                  <a:lnTo>
                    <a:pt x="1171014" y="1771599"/>
                  </a:lnTo>
                  <a:lnTo>
                    <a:pt x="1052142" y="1771599"/>
                  </a:lnTo>
                  <a:close/>
                  <a:moveTo>
                    <a:pt x="1040908" y="315966"/>
                  </a:moveTo>
                  <a:lnTo>
                    <a:pt x="1159780" y="315966"/>
                  </a:lnTo>
                  <a:lnTo>
                    <a:pt x="1159780" y="130911"/>
                  </a:lnTo>
                  <a:lnTo>
                    <a:pt x="1040908" y="130911"/>
                  </a:lnTo>
                  <a:close/>
                  <a:moveTo>
                    <a:pt x="1040908" y="553308"/>
                  </a:moveTo>
                  <a:lnTo>
                    <a:pt x="1159780" y="553308"/>
                  </a:lnTo>
                  <a:lnTo>
                    <a:pt x="1159780" y="368253"/>
                  </a:lnTo>
                  <a:lnTo>
                    <a:pt x="1040908" y="368253"/>
                  </a:lnTo>
                  <a:close/>
                  <a:moveTo>
                    <a:pt x="1038352" y="1014462"/>
                  </a:moveTo>
                  <a:lnTo>
                    <a:pt x="1157224" y="1014462"/>
                  </a:lnTo>
                  <a:lnTo>
                    <a:pt x="1157224" y="829407"/>
                  </a:lnTo>
                  <a:lnTo>
                    <a:pt x="1038352" y="829407"/>
                  </a:lnTo>
                  <a:close/>
                  <a:moveTo>
                    <a:pt x="1038352" y="1251804"/>
                  </a:moveTo>
                  <a:lnTo>
                    <a:pt x="1157224" y="1251804"/>
                  </a:lnTo>
                  <a:lnTo>
                    <a:pt x="1157224" y="1066749"/>
                  </a:lnTo>
                  <a:lnTo>
                    <a:pt x="1038352" y="1066749"/>
                  </a:lnTo>
                  <a:close/>
                  <a:moveTo>
                    <a:pt x="847926" y="1719312"/>
                  </a:moveTo>
                  <a:lnTo>
                    <a:pt x="966798" y="1719312"/>
                  </a:lnTo>
                  <a:lnTo>
                    <a:pt x="966798" y="1534257"/>
                  </a:lnTo>
                  <a:lnTo>
                    <a:pt x="847926" y="1534257"/>
                  </a:lnTo>
                  <a:close/>
                  <a:moveTo>
                    <a:pt x="847926" y="1956654"/>
                  </a:moveTo>
                  <a:lnTo>
                    <a:pt x="966798" y="1956654"/>
                  </a:lnTo>
                  <a:lnTo>
                    <a:pt x="966798" y="1771599"/>
                  </a:lnTo>
                  <a:lnTo>
                    <a:pt x="847926" y="1771599"/>
                  </a:lnTo>
                  <a:close/>
                  <a:moveTo>
                    <a:pt x="834136" y="1014462"/>
                  </a:moveTo>
                  <a:lnTo>
                    <a:pt x="953008" y="1014462"/>
                  </a:lnTo>
                  <a:lnTo>
                    <a:pt x="953008" y="829407"/>
                  </a:lnTo>
                  <a:lnTo>
                    <a:pt x="834136" y="829407"/>
                  </a:lnTo>
                  <a:close/>
                  <a:moveTo>
                    <a:pt x="834136" y="1251804"/>
                  </a:moveTo>
                  <a:lnTo>
                    <a:pt x="953008" y="1251804"/>
                  </a:lnTo>
                  <a:lnTo>
                    <a:pt x="953008" y="1066749"/>
                  </a:lnTo>
                  <a:lnTo>
                    <a:pt x="834136" y="1066749"/>
                  </a:lnTo>
                  <a:close/>
                  <a:moveTo>
                    <a:pt x="831377" y="315966"/>
                  </a:moveTo>
                  <a:lnTo>
                    <a:pt x="950249" y="315966"/>
                  </a:lnTo>
                  <a:lnTo>
                    <a:pt x="950249" y="130911"/>
                  </a:lnTo>
                  <a:lnTo>
                    <a:pt x="831377" y="130911"/>
                  </a:lnTo>
                  <a:close/>
                  <a:moveTo>
                    <a:pt x="831377" y="553308"/>
                  </a:moveTo>
                  <a:lnTo>
                    <a:pt x="950249" y="553308"/>
                  </a:lnTo>
                  <a:lnTo>
                    <a:pt x="950249" y="368253"/>
                  </a:lnTo>
                  <a:lnTo>
                    <a:pt x="831377" y="368253"/>
                  </a:lnTo>
                  <a:close/>
                  <a:moveTo>
                    <a:pt x="737560" y="1376363"/>
                  </a:moveTo>
                  <a:lnTo>
                    <a:pt x="737560" y="704850"/>
                  </a:lnTo>
                  <a:lnTo>
                    <a:pt x="1906013" y="704850"/>
                  </a:lnTo>
                  <a:lnTo>
                    <a:pt x="1906013" y="916252"/>
                  </a:lnTo>
                  <a:lnTo>
                    <a:pt x="1447226" y="916252"/>
                  </a:lnTo>
                  <a:lnTo>
                    <a:pt x="1447226" y="1164960"/>
                  </a:lnTo>
                  <a:lnTo>
                    <a:pt x="1906013" y="1164960"/>
                  </a:lnTo>
                  <a:lnTo>
                    <a:pt x="1906013" y="1376363"/>
                  </a:lnTo>
                  <a:close/>
                  <a:moveTo>
                    <a:pt x="643710" y="1719312"/>
                  </a:moveTo>
                  <a:lnTo>
                    <a:pt x="762582" y="1719312"/>
                  </a:lnTo>
                  <a:lnTo>
                    <a:pt x="762582" y="1534257"/>
                  </a:lnTo>
                  <a:lnTo>
                    <a:pt x="643710" y="1534257"/>
                  </a:lnTo>
                  <a:close/>
                  <a:moveTo>
                    <a:pt x="643710" y="1956654"/>
                  </a:moveTo>
                  <a:lnTo>
                    <a:pt x="762582" y="1956654"/>
                  </a:lnTo>
                  <a:lnTo>
                    <a:pt x="762582" y="1771599"/>
                  </a:lnTo>
                  <a:lnTo>
                    <a:pt x="643710" y="1771599"/>
                  </a:lnTo>
                  <a:close/>
                  <a:moveTo>
                    <a:pt x="621846" y="315966"/>
                  </a:moveTo>
                  <a:lnTo>
                    <a:pt x="740718" y="315966"/>
                  </a:lnTo>
                  <a:lnTo>
                    <a:pt x="740718" y="130911"/>
                  </a:lnTo>
                  <a:lnTo>
                    <a:pt x="621846" y="130911"/>
                  </a:lnTo>
                  <a:close/>
                  <a:moveTo>
                    <a:pt x="621846" y="553308"/>
                  </a:moveTo>
                  <a:lnTo>
                    <a:pt x="740718" y="553308"/>
                  </a:lnTo>
                  <a:lnTo>
                    <a:pt x="740718" y="368253"/>
                  </a:lnTo>
                  <a:lnTo>
                    <a:pt x="621846" y="368253"/>
                  </a:lnTo>
                  <a:close/>
                  <a:moveTo>
                    <a:pt x="467686" y="2081213"/>
                  </a:moveTo>
                  <a:lnTo>
                    <a:pt x="467686" y="1409701"/>
                  </a:lnTo>
                  <a:lnTo>
                    <a:pt x="1906013" y="1409701"/>
                  </a:lnTo>
                  <a:lnTo>
                    <a:pt x="1906013" y="1621103"/>
                  </a:lnTo>
                  <a:lnTo>
                    <a:pt x="1447226" y="1621103"/>
                  </a:lnTo>
                  <a:lnTo>
                    <a:pt x="1447226" y="1869810"/>
                  </a:lnTo>
                  <a:lnTo>
                    <a:pt x="1906013" y="1869810"/>
                  </a:lnTo>
                  <a:lnTo>
                    <a:pt x="1906013" y="2081213"/>
                  </a:lnTo>
                  <a:close/>
                  <a:moveTo>
                    <a:pt x="412315" y="315966"/>
                  </a:moveTo>
                  <a:lnTo>
                    <a:pt x="531187" y="315966"/>
                  </a:lnTo>
                  <a:lnTo>
                    <a:pt x="531187" y="130911"/>
                  </a:lnTo>
                  <a:lnTo>
                    <a:pt x="412315" y="130911"/>
                  </a:lnTo>
                  <a:close/>
                  <a:moveTo>
                    <a:pt x="412315" y="553308"/>
                  </a:moveTo>
                  <a:lnTo>
                    <a:pt x="531187" y="553308"/>
                  </a:lnTo>
                  <a:lnTo>
                    <a:pt x="531187" y="368253"/>
                  </a:lnTo>
                  <a:lnTo>
                    <a:pt x="412315" y="368253"/>
                  </a:lnTo>
                  <a:close/>
                  <a:moveTo>
                    <a:pt x="202784" y="315966"/>
                  </a:moveTo>
                  <a:lnTo>
                    <a:pt x="321656" y="315966"/>
                  </a:lnTo>
                  <a:lnTo>
                    <a:pt x="321656" y="130911"/>
                  </a:lnTo>
                  <a:lnTo>
                    <a:pt x="202784" y="130911"/>
                  </a:lnTo>
                  <a:close/>
                  <a:moveTo>
                    <a:pt x="202784" y="553308"/>
                  </a:moveTo>
                  <a:lnTo>
                    <a:pt x="321656" y="553308"/>
                  </a:lnTo>
                  <a:lnTo>
                    <a:pt x="321656" y="368253"/>
                  </a:lnTo>
                  <a:lnTo>
                    <a:pt x="202784" y="368253"/>
                  </a:lnTo>
                  <a:close/>
                  <a:moveTo>
                    <a:pt x="0" y="671512"/>
                  </a:moveTo>
                  <a:lnTo>
                    <a:pt x="0" y="0"/>
                  </a:lnTo>
                  <a:lnTo>
                    <a:pt x="1906013" y="0"/>
                  </a:lnTo>
                  <a:lnTo>
                    <a:pt x="1906013" y="6715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1" tIns="45700" rIns="45700" bIns="9140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760017" y="4619657"/>
            <a:ext cx="2371346" cy="607523"/>
          </a:xfrm>
          <a:prstGeom prst="rect">
            <a:avLst/>
          </a:prstGeom>
          <a:noFill/>
        </p:spPr>
        <p:txBody>
          <a:bodyPr wrap="square" lIns="139811" tIns="111848" rIns="139811" bIns="111848" rtlCol="0">
            <a:spAutoFit/>
          </a:bodyPr>
          <a:lstStyle/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Benefits from new features</a:t>
            </a:r>
          </a:p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Begins broad deployment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60014" y="3928966"/>
            <a:ext cx="2371349" cy="558279"/>
          </a:xfrm>
          <a:prstGeom prst="rect">
            <a:avLst/>
          </a:prstGeom>
          <a:noFill/>
        </p:spPr>
        <p:txBody>
          <a:bodyPr wrap="square" lIns="139811" tIns="111848" rIns="139811" bIns="111848" rtlCol="0">
            <a:spAutoFit/>
          </a:bodyPr>
          <a:lstStyle/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Information workers</a:t>
            </a:r>
          </a:p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General population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8299333" y="2755017"/>
            <a:ext cx="2367191" cy="3442880"/>
          </a:xfrm>
          <a:prstGeom prst="rect">
            <a:avLst/>
          </a:pr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299333" y="2617785"/>
            <a:ext cx="2367191" cy="671596"/>
          </a:xfrm>
          <a:prstGeom prst="rect">
            <a:avLst/>
          </a:prstGeom>
          <a:solidFill>
            <a:srgbClr val="9696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99328" y="2195793"/>
            <a:ext cx="2367196" cy="461495"/>
          </a:xfrm>
          <a:prstGeom prst="rect">
            <a:avLst/>
          </a:prstGeom>
          <a:noFill/>
        </p:spPr>
        <p:txBody>
          <a:bodyPr wrap="square" lIns="0" tIns="146220" rIns="0" bIns="146220" rtlCol="0">
            <a:spAutoFit/>
          </a:bodyPr>
          <a:lstStyle/>
          <a:p>
            <a:pPr marL="0" marR="0" lvl="0" indent="0" algn="ctr" defTabSz="93238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Long Term Servicing Branch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977221" y="2763630"/>
            <a:ext cx="1011415" cy="1011415"/>
            <a:chOff x="9819906" y="3012672"/>
            <a:chExt cx="1188720" cy="1188720"/>
          </a:xfrm>
        </p:grpSpPr>
        <p:sp>
          <p:nvSpPr>
            <p:cNvPr id="16" name="Oval 15"/>
            <p:cNvSpPr/>
            <p:nvPr/>
          </p:nvSpPr>
          <p:spPr bwMode="auto">
            <a:xfrm>
              <a:off x="9819906" y="3012672"/>
              <a:ext cx="1188720" cy="1188720"/>
            </a:xfrm>
            <a:prstGeom prst="ellipse">
              <a:avLst/>
            </a:prstGeom>
            <a:solidFill>
              <a:srgbClr val="969696"/>
            </a:solidFill>
            <a:ln w="57150">
              <a:solidFill>
                <a:srgbClr val="D7D7D7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Block Arc 42"/>
            <p:cNvSpPr>
              <a:spLocks noChangeAspect="1"/>
            </p:cNvSpPr>
            <p:nvPr/>
          </p:nvSpPr>
          <p:spPr bwMode="auto">
            <a:xfrm>
              <a:off x="10248240" y="3359966"/>
              <a:ext cx="332051" cy="454007"/>
            </a:xfrm>
            <a:custGeom>
              <a:avLst/>
              <a:gdLst/>
              <a:ahLst/>
              <a:cxnLst/>
              <a:rect l="l" t="t" r="r" b="b"/>
              <a:pathLst>
                <a:path w="325440" h="438658">
                  <a:moveTo>
                    <a:pt x="162720" y="225575"/>
                  </a:moveTo>
                  <a:cubicBezTo>
                    <a:pt x="137075" y="225575"/>
                    <a:pt x="116286" y="246364"/>
                    <a:pt x="116286" y="272009"/>
                  </a:cubicBezTo>
                  <a:cubicBezTo>
                    <a:pt x="116286" y="289154"/>
                    <a:pt x="125578" y="304128"/>
                    <a:pt x="139782" y="311515"/>
                  </a:cubicBezTo>
                  <a:lnTo>
                    <a:pt x="139782" y="381528"/>
                  </a:lnTo>
                  <a:lnTo>
                    <a:pt x="185658" y="381528"/>
                  </a:lnTo>
                  <a:lnTo>
                    <a:pt x="185658" y="311515"/>
                  </a:lnTo>
                  <a:cubicBezTo>
                    <a:pt x="199862" y="304128"/>
                    <a:pt x="209154" y="289154"/>
                    <a:pt x="209154" y="272009"/>
                  </a:cubicBezTo>
                  <a:cubicBezTo>
                    <a:pt x="209154" y="246364"/>
                    <a:pt x="188365" y="225575"/>
                    <a:pt x="162720" y="225575"/>
                  </a:cubicBezTo>
                  <a:close/>
                  <a:moveTo>
                    <a:pt x="162639" y="55669"/>
                  </a:moveTo>
                  <a:cubicBezTo>
                    <a:pt x="123729" y="55324"/>
                    <a:pt x="89284" y="83101"/>
                    <a:pt x="78106" y="123838"/>
                  </a:cubicBezTo>
                  <a:cubicBezTo>
                    <a:pt x="73128" y="141979"/>
                    <a:pt x="73286" y="160837"/>
                    <a:pt x="78186" y="178164"/>
                  </a:cubicBezTo>
                  <a:lnTo>
                    <a:pt x="245519" y="178164"/>
                  </a:lnTo>
                  <a:cubicBezTo>
                    <a:pt x="250461" y="161286"/>
                    <a:pt x="250730" y="142890"/>
                    <a:pt x="246092" y="125102"/>
                  </a:cubicBezTo>
                  <a:cubicBezTo>
                    <a:pt x="235450" y="84284"/>
                    <a:pt x="201470" y="56013"/>
                    <a:pt x="162639" y="55669"/>
                  </a:cubicBezTo>
                  <a:close/>
                  <a:moveTo>
                    <a:pt x="163052" y="4"/>
                  </a:moveTo>
                  <a:cubicBezTo>
                    <a:pt x="226120" y="526"/>
                    <a:pt x="281437" y="44602"/>
                    <a:pt x="299267" y="108538"/>
                  </a:cubicBezTo>
                  <a:cubicBezTo>
                    <a:pt x="305741" y="131753"/>
                    <a:pt x="306725" y="155655"/>
                    <a:pt x="301193" y="178164"/>
                  </a:cubicBezTo>
                  <a:lnTo>
                    <a:pt x="325440" y="178164"/>
                  </a:lnTo>
                  <a:lnTo>
                    <a:pt x="325440" y="438658"/>
                  </a:lnTo>
                  <a:lnTo>
                    <a:pt x="0" y="438658"/>
                  </a:lnTo>
                  <a:lnTo>
                    <a:pt x="0" y="178164"/>
                  </a:lnTo>
                  <a:lnTo>
                    <a:pt x="22633" y="178164"/>
                  </a:lnTo>
                  <a:cubicBezTo>
                    <a:pt x="17015" y="154956"/>
                    <a:pt x="18187" y="130312"/>
                    <a:pt x="25180" y="106486"/>
                  </a:cubicBezTo>
                  <a:cubicBezTo>
                    <a:pt x="43889" y="42743"/>
                    <a:pt x="99904" y="-519"/>
                    <a:pt x="16305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1" tIns="45700" rIns="45700" bIns="9140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98" b="0" i="0" u="none" strike="noStrike" kern="0" cap="none" spc="0" normalizeH="0" baseline="0" noProof="0" dirty="0" err="1">
                <a:ln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95174" y="4350250"/>
            <a:ext cx="2371349" cy="1293865"/>
          </a:xfrm>
          <a:prstGeom prst="rect">
            <a:avLst/>
          </a:prstGeom>
          <a:noFill/>
        </p:spPr>
        <p:txBody>
          <a:bodyPr wrap="square" lIns="139811" tIns="111848" rIns="139811" bIns="111848" rtlCol="0">
            <a:spAutoFit/>
          </a:bodyPr>
          <a:lstStyle/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Deploy for mission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critical systems </a:t>
            </a:r>
          </a:p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No need for frequent new features (or any sort of change)</a:t>
            </a:r>
          </a:p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Too expensive for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general population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08563" y="3884032"/>
            <a:ext cx="2011045" cy="392080"/>
          </a:xfrm>
          <a:prstGeom prst="rect">
            <a:avLst/>
          </a:prstGeom>
          <a:noFill/>
        </p:spPr>
        <p:txBody>
          <a:bodyPr wrap="square" lIns="139811" tIns="111848" rIns="139811" bIns="111848" rtlCol="0">
            <a:spAutoFit/>
          </a:bodyPr>
          <a:lstStyle/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Specialized systems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93850" y="2616954"/>
            <a:ext cx="2367191" cy="344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849" y="3380497"/>
            <a:ext cx="2358258" cy="1141516"/>
          </a:xfrm>
          <a:prstGeom prst="rect">
            <a:avLst/>
          </a:prstGeom>
          <a:noFill/>
        </p:spPr>
        <p:txBody>
          <a:bodyPr wrap="square" lIns="139811" tIns="111848" rIns="139811" bIns="111848" rtlCol="0">
            <a:spAutoFit/>
          </a:bodyPr>
          <a:lstStyle/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Specific feature and performance feedback</a:t>
            </a:r>
          </a:p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Application compatibility validation</a:t>
            </a:r>
          </a:p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851" y="6052453"/>
            <a:ext cx="2367184" cy="14544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3849" y="2195792"/>
            <a:ext cx="2367186" cy="461495"/>
          </a:xfrm>
          <a:prstGeom prst="rect">
            <a:avLst/>
          </a:prstGeom>
          <a:noFill/>
        </p:spPr>
        <p:txBody>
          <a:bodyPr wrap="square" lIns="0" tIns="146220" rIns="0" bIns="146220" rtlCol="0">
            <a:spAutoFit/>
          </a:bodyPr>
          <a:lstStyle/>
          <a:p>
            <a:pPr marL="0" marR="0" lvl="0" indent="0" algn="ctr" defTabSz="93238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Windows Insider Preview Branch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371738" y="5131848"/>
            <a:ext cx="1011415" cy="1011415"/>
            <a:chOff x="3570424" y="2184391"/>
            <a:chExt cx="1188888" cy="1188889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 bwMode="auto">
            <a:xfrm>
              <a:off x="3570424" y="2184391"/>
              <a:ext cx="1188888" cy="1188889"/>
            </a:xfrm>
            <a:prstGeom prst="ellipse">
              <a:avLst/>
            </a:prstGeom>
            <a:solidFill>
              <a:srgbClr val="0078D7"/>
            </a:solidFill>
            <a:ln w="5715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 113"/>
            <p:cNvSpPr>
              <a:spLocks noChangeAspect="1" noEditPoints="1"/>
            </p:cNvSpPr>
            <p:nvPr/>
          </p:nvSpPr>
          <p:spPr bwMode="black">
            <a:xfrm>
              <a:off x="3916342" y="2523542"/>
              <a:ext cx="466444" cy="466632"/>
            </a:xfrm>
            <a:custGeom>
              <a:avLst/>
              <a:gdLst>
                <a:gd name="T0" fmla="*/ 47 w 66"/>
                <a:gd name="T1" fmla="*/ 37 h 66"/>
                <a:gd name="T2" fmla="*/ 51 w 66"/>
                <a:gd name="T3" fmla="*/ 33 h 66"/>
                <a:gd name="T4" fmla="*/ 47 w 66"/>
                <a:gd name="T5" fmla="*/ 29 h 66"/>
                <a:gd name="T6" fmla="*/ 37 w 66"/>
                <a:gd name="T7" fmla="*/ 29 h 66"/>
                <a:gd name="T8" fmla="*/ 37 w 66"/>
                <a:gd name="T9" fmla="*/ 16 h 66"/>
                <a:gd name="T10" fmla="*/ 33 w 66"/>
                <a:gd name="T11" fmla="*/ 13 h 66"/>
                <a:gd name="T12" fmla="*/ 29 w 66"/>
                <a:gd name="T13" fmla="*/ 16 h 66"/>
                <a:gd name="T14" fmla="*/ 29 w 66"/>
                <a:gd name="T15" fmla="*/ 33 h 66"/>
                <a:gd name="T16" fmla="*/ 33 w 66"/>
                <a:gd name="T17" fmla="*/ 37 h 66"/>
                <a:gd name="T18" fmla="*/ 47 w 66"/>
                <a:gd name="T19" fmla="*/ 37 h 66"/>
                <a:gd name="T20" fmla="*/ 33 w 66"/>
                <a:gd name="T21" fmla="*/ 8 h 66"/>
                <a:gd name="T22" fmla="*/ 58 w 66"/>
                <a:gd name="T23" fmla="*/ 33 h 66"/>
                <a:gd name="T24" fmla="*/ 33 w 66"/>
                <a:gd name="T25" fmla="*/ 58 h 66"/>
                <a:gd name="T26" fmla="*/ 8 w 66"/>
                <a:gd name="T27" fmla="*/ 33 h 66"/>
                <a:gd name="T28" fmla="*/ 33 w 66"/>
                <a:gd name="T29" fmla="*/ 8 h 66"/>
                <a:gd name="T30" fmla="*/ 33 w 66"/>
                <a:gd name="T31" fmla="*/ 66 h 66"/>
                <a:gd name="T32" fmla="*/ 66 w 66"/>
                <a:gd name="T33" fmla="*/ 33 h 66"/>
                <a:gd name="T34" fmla="*/ 33 w 66"/>
                <a:gd name="T35" fmla="*/ 0 h 66"/>
                <a:gd name="T36" fmla="*/ 0 w 66"/>
                <a:gd name="T37" fmla="*/ 33 h 66"/>
                <a:gd name="T38" fmla="*/ 33 w 66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66">
                  <a:moveTo>
                    <a:pt x="47" y="37"/>
                  </a:moveTo>
                  <a:cubicBezTo>
                    <a:pt x="49" y="37"/>
                    <a:pt x="51" y="35"/>
                    <a:pt x="51" y="33"/>
                  </a:cubicBezTo>
                  <a:cubicBezTo>
                    <a:pt x="51" y="31"/>
                    <a:pt x="49" y="29"/>
                    <a:pt x="4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4"/>
                    <a:pt x="35" y="13"/>
                    <a:pt x="33" y="13"/>
                  </a:cubicBezTo>
                  <a:cubicBezTo>
                    <a:pt x="31" y="13"/>
                    <a:pt x="29" y="14"/>
                    <a:pt x="29" y="16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5"/>
                    <a:pt x="31" y="37"/>
                    <a:pt x="33" y="37"/>
                  </a:cubicBezTo>
                  <a:lnTo>
                    <a:pt x="47" y="37"/>
                  </a:lnTo>
                  <a:close/>
                  <a:moveTo>
                    <a:pt x="33" y="8"/>
                  </a:moveTo>
                  <a:cubicBezTo>
                    <a:pt x="47" y="8"/>
                    <a:pt x="58" y="19"/>
                    <a:pt x="58" y="33"/>
                  </a:cubicBezTo>
                  <a:cubicBezTo>
                    <a:pt x="58" y="47"/>
                    <a:pt x="47" y="58"/>
                    <a:pt x="33" y="58"/>
                  </a:cubicBezTo>
                  <a:cubicBezTo>
                    <a:pt x="19" y="58"/>
                    <a:pt x="8" y="47"/>
                    <a:pt x="8" y="33"/>
                  </a:cubicBezTo>
                  <a:cubicBezTo>
                    <a:pt x="8" y="19"/>
                    <a:pt x="19" y="8"/>
                    <a:pt x="33" y="8"/>
                  </a:cubicBezTo>
                  <a:moveTo>
                    <a:pt x="33" y="66"/>
                  </a:move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</a:path>
              </a:pathLst>
            </a:custGeom>
            <a:solidFill>
              <a:srgbClr val="FFFFFF"/>
            </a:solidFill>
            <a:ln w="31750">
              <a:noFill/>
              <a:prstDash val="solid"/>
            </a:ln>
            <a:extLst/>
          </p:spPr>
          <p:txBody>
            <a:bodyPr vert="horz" wrap="square" lIns="91383" tIns="45693" rIns="91383" bIns="456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6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93849" y="4707142"/>
            <a:ext cx="2358258" cy="392080"/>
          </a:xfrm>
          <a:prstGeom prst="rect">
            <a:avLst/>
          </a:prstGeom>
          <a:noFill/>
        </p:spPr>
        <p:txBody>
          <a:bodyPr wrap="square" lIns="139811" tIns="111848" rIns="139811" bIns="111848" rtlCol="0">
            <a:spAutoFit/>
          </a:bodyPr>
          <a:lstStyle/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Test machines, small pilots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229011" y="2616948"/>
            <a:ext cx="2367191" cy="3442880"/>
          </a:xfrm>
          <a:prstGeom prst="rect">
            <a:avLst/>
          </a:pr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24858" y="2195793"/>
            <a:ext cx="2367191" cy="461495"/>
          </a:xfrm>
          <a:prstGeom prst="rect">
            <a:avLst/>
          </a:prstGeom>
          <a:noFill/>
        </p:spPr>
        <p:txBody>
          <a:bodyPr wrap="square" lIns="0" tIns="146220" rIns="0" bIns="146220" rtlCol="0">
            <a:spAutoFit/>
          </a:bodyPr>
          <a:lstStyle/>
          <a:p>
            <a:pPr marL="0" marR="0" lvl="0" indent="0" algn="ctr" defTabSz="93238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Current Branch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4858" y="3537354"/>
            <a:ext cx="2371341" cy="759873"/>
          </a:xfrm>
          <a:prstGeom prst="rect">
            <a:avLst/>
          </a:prstGeom>
          <a:noFill/>
        </p:spPr>
        <p:txBody>
          <a:bodyPr wrap="square" lIns="139811" tIns="111848" rIns="139811" bIns="111848" rtlCol="0">
            <a:spAutoFit/>
          </a:bodyPr>
          <a:lstStyle/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Deploy to appropriate audiences </a:t>
            </a:r>
          </a:p>
          <a:p>
            <a:pPr marL="0" marR="0" lvl="0" indent="0" algn="ctr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Test and prepare for broad deployment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3229011" y="5866194"/>
            <a:ext cx="2367188" cy="331703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24858" y="4409144"/>
            <a:ext cx="2371341" cy="558279"/>
          </a:xfrm>
          <a:prstGeom prst="rect">
            <a:avLst/>
          </a:prstGeom>
          <a:noFill/>
        </p:spPr>
        <p:txBody>
          <a:bodyPr wrap="square" lIns="139811" tIns="111848" rIns="139811" bIns="111848" rtlCol="0">
            <a:spAutoFit/>
          </a:bodyPr>
          <a:lstStyle/>
          <a:p>
            <a:pPr marL="0" marR="0" lvl="0" indent="0" algn="ctr" defTabSz="931857" eaLnBrk="1" fontAlgn="base" latinLnBrk="0" hangingPunct="1">
              <a:lnSpc>
                <a:spcPct val="90000"/>
              </a:lnSpc>
              <a:spcBef>
                <a:spcPts val="6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Early adopters, initial pilots,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IT devices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906899" y="5003047"/>
            <a:ext cx="1011415" cy="1011415"/>
            <a:chOff x="4210018" y="2301996"/>
            <a:chExt cx="1188720" cy="1188720"/>
          </a:xfrm>
          <a:solidFill>
            <a:srgbClr val="0078D7"/>
          </a:solidFill>
        </p:grpSpPr>
        <p:sp>
          <p:nvSpPr>
            <p:cNvPr id="34" name="Oval 33"/>
            <p:cNvSpPr/>
            <p:nvPr/>
          </p:nvSpPr>
          <p:spPr bwMode="auto">
            <a:xfrm>
              <a:off x="4210018" y="2301996"/>
              <a:ext cx="1188720" cy="1188720"/>
            </a:xfrm>
            <a:prstGeom prst="ellipse">
              <a:avLst/>
            </a:prstGeom>
            <a:grpFill/>
            <a:ln w="57150">
              <a:solidFill>
                <a:srgbClr val="D7D7D7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 48"/>
            <p:cNvSpPr>
              <a:spLocks noChangeAspect="1"/>
            </p:cNvSpPr>
            <p:nvPr/>
          </p:nvSpPr>
          <p:spPr bwMode="black">
            <a:xfrm>
              <a:off x="4546181" y="2671589"/>
              <a:ext cx="512127" cy="449534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5" tIns="143331" rIns="179165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394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61960" y="6247201"/>
            <a:ext cx="2011042" cy="391823"/>
          </a:xfrm>
          <a:prstGeom prst="rect">
            <a:avLst/>
          </a:prstGeom>
          <a:noFill/>
        </p:spPr>
        <p:txBody>
          <a:bodyPr wrap="square" lIns="139811" tIns="111848" rIns="139811" bIns="111848" rtlCol="0">
            <a:spAutoFit/>
          </a:bodyPr>
          <a:lstStyle/>
          <a:p>
            <a:pPr marL="0" marR="0" lvl="0" indent="0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</a:rPr>
              <a:t>STAGE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-564055" y="5104990"/>
            <a:ext cx="2011045" cy="391823"/>
          </a:xfrm>
          <a:prstGeom prst="rect">
            <a:avLst/>
          </a:prstGeom>
          <a:noFill/>
        </p:spPr>
        <p:txBody>
          <a:bodyPr wrap="square" lIns="139811" tIns="111848" rIns="139811" bIns="111848" rtlCol="0">
            <a:spAutoFit/>
          </a:bodyPr>
          <a:lstStyle/>
          <a:p>
            <a:pPr marL="0" marR="0" lvl="0" indent="0" defTabSz="931857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</a:rPr>
              <a:t>NUMBER OF DEVICES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85624" y="2738130"/>
            <a:ext cx="10058400" cy="3474720"/>
            <a:chOff x="685624" y="2738130"/>
            <a:chExt cx="10058400" cy="347472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685624" y="6203340"/>
              <a:ext cx="10058400" cy="1"/>
            </a:xfrm>
            <a:prstGeom prst="line">
              <a:avLst/>
            </a:prstGeom>
            <a:ln w="19050">
              <a:solidFill>
                <a:srgbClr val="52525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85626" y="2738130"/>
              <a:ext cx="1" cy="3474720"/>
            </a:xfrm>
            <a:prstGeom prst="line">
              <a:avLst/>
            </a:prstGeom>
            <a:ln w="19050">
              <a:solidFill>
                <a:srgbClr val="52525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2802393" y="6272946"/>
            <a:ext cx="2011041" cy="340059"/>
            <a:chOff x="3007182" y="6075106"/>
            <a:chExt cx="2363589" cy="399675"/>
          </a:xfrm>
        </p:grpSpPr>
        <p:sp>
          <p:nvSpPr>
            <p:cNvPr id="41" name="TextBox 40"/>
            <p:cNvSpPr txBox="1"/>
            <p:nvPr/>
          </p:nvSpPr>
          <p:spPr>
            <a:xfrm>
              <a:off x="3007182" y="6082636"/>
              <a:ext cx="2363589" cy="392145"/>
            </a:xfrm>
            <a:prstGeom prst="rect">
              <a:avLst/>
            </a:prstGeom>
            <a:noFill/>
          </p:spPr>
          <p:txBody>
            <a:bodyPr wrap="square" lIns="139811" tIns="111848" rIns="139811" bIns="111848" rtlCol="0">
              <a:spAutoFit/>
            </a:bodyPr>
            <a:lstStyle/>
            <a:p>
              <a:pPr marL="0" marR="0" lvl="0" indent="0" algn="ctr" defTabSz="931857" eaLnBrk="1" fontAlgn="auto" latinLnBrk="0" hangingPunct="1">
                <a:lnSpc>
                  <a:spcPct val="90000"/>
                </a:lnSpc>
                <a:spcBef>
                  <a:spcPts val="61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"/>
                </a:rPr>
                <a:t>Release</a:t>
              </a:r>
            </a:p>
          </p:txBody>
        </p:sp>
        <p:cxnSp>
          <p:nvCxnSpPr>
            <p:cNvPr id="42" name="Elbow Connector 41"/>
            <p:cNvCxnSpPr/>
            <p:nvPr/>
          </p:nvCxnSpPr>
          <p:spPr>
            <a:xfrm rot="16200000" flipV="1">
              <a:off x="3698152" y="6102711"/>
              <a:ext cx="203602" cy="148392"/>
            </a:xfrm>
            <a:prstGeom prst="bentConnector3">
              <a:avLst>
                <a:gd name="adj1" fmla="val 4188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4909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0" grpId="0"/>
      <p:bldP spid="11" grpId="0"/>
      <p:bldP spid="12" grpId="0" animBg="1"/>
      <p:bldP spid="13" grpId="0" animBg="1"/>
      <p:bldP spid="14" grpId="0"/>
      <p:bldP spid="18" grpId="0"/>
      <p:bldP spid="19" grpId="0"/>
      <p:bldP spid="20" grpId="0" animBg="1"/>
      <p:bldP spid="21" grpId="0"/>
      <p:bldP spid="22" grpId="0" animBg="1"/>
      <p:bldP spid="23" grpId="0"/>
      <p:bldP spid="27" grpId="0"/>
      <p:bldP spid="28" grpId="0" animBg="1"/>
      <p:bldP spid="29" grpId="0"/>
      <p:bldP spid="30" grpId="0"/>
      <p:bldP spid="31" grpId="0" animBg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19424"/>
            <a:ext cx="11889564" cy="917575"/>
          </a:xfrm>
        </p:spPr>
        <p:txBody>
          <a:bodyPr/>
          <a:lstStyle/>
          <a:p>
            <a:r>
              <a:rPr lang="en-US" sz="4400" dirty="0"/>
              <a:t>Windows 10:  Quality update breakdown</a:t>
            </a:r>
          </a:p>
        </p:txBody>
      </p:sp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684095" y="1000363"/>
          <a:ext cx="11185520" cy="49959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592760">
                  <a:extLst>
                    <a:ext uri="{9D8B030D-6E8A-4147-A177-3AD203B41FA5}">
                      <a16:colId xmlns:a16="http://schemas.microsoft.com/office/drawing/2014/main" val="3004983055"/>
                    </a:ext>
                  </a:extLst>
                </a:gridCol>
                <a:gridCol w="5592760">
                  <a:extLst>
                    <a:ext uri="{9D8B030D-6E8A-4147-A177-3AD203B41FA5}">
                      <a16:colId xmlns:a16="http://schemas.microsoft.com/office/drawing/2014/main" val="555120536"/>
                    </a:ext>
                  </a:extLst>
                </a:gridCol>
              </a:tblGrid>
              <a:tr h="6138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Current Branch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 / 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Current Branch for Business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Long Term Servicing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 Branch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8992282"/>
                  </a:ext>
                </a:extLst>
              </a:tr>
              <a:tr h="43821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207028"/>
                  </a:ext>
                </a:extLst>
              </a:tr>
            </a:tbl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316088110"/>
              </p:ext>
            </p:extLst>
          </p:nvPr>
        </p:nvGraphicFramePr>
        <p:xfrm>
          <a:off x="826477" y="1670537"/>
          <a:ext cx="11043138" cy="4941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7958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Understand the differences with Windows 10 LTSB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35" y="1712871"/>
            <a:ext cx="4674472" cy="3505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452" y="1712871"/>
            <a:ext cx="4674471" cy="3505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535" y="5296781"/>
            <a:ext cx="4674472" cy="78773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599" kern="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Windows 10 Enterprise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kern="0" dirty="0">
                <a:latin typeface="Segoe UI"/>
              </a:rPr>
              <a:t>(Current Branch, Current Branch for Business)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1850" y="5296781"/>
            <a:ext cx="4656073" cy="51699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599" kern="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Windows 10 Enterprise 2015 LTSB</a:t>
            </a:r>
          </a:p>
        </p:txBody>
      </p:sp>
    </p:spTree>
    <p:extLst>
      <p:ext uri="{BB962C8B-B14F-4D97-AF65-F5344CB8AC3E}">
        <p14:creationId xmlns:p14="http://schemas.microsoft.com/office/powerpoint/2010/main" val="11796034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75"/>
          <p:cNvSpPr/>
          <p:nvPr/>
        </p:nvSpPr>
        <p:spPr bwMode="auto">
          <a:xfrm>
            <a:off x="7011131" y="1315971"/>
            <a:ext cx="4839715" cy="5236698"/>
          </a:xfrm>
          <a:custGeom>
            <a:avLst/>
            <a:gdLst>
              <a:gd name="connsiteX0" fmla="*/ 1998459 w 4945064"/>
              <a:gd name="connsiteY0" fmla="*/ 0 h 5236698"/>
              <a:gd name="connsiteX1" fmla="*/ 4451137 w 4945064"/>
              <a:gd name="connsiteY1" fmla="*/ 0 h 5236698"/>
              <a:gd name="connsiteX2" fmla="*/ 4473569 w 4945064"/>
              <a:gd name="connsiteY2" fmla="*/ 50911 h 5236698"/>
              <a:gd name="connsiteX3" fmla="*/ 4945064 w 4945064"/>
              <a:gd name="connsiteY3" fmla="*/ 2618349 h 5236698"/>
              <a:gd name="connsiteX4" fmla="*/ 4473569 w 4945064"/>
              <a:gd name="connsiteY4" fmla="*/ 5185789 h 5236698"/>
              <a:gd name="connsiteX5" fmla="*/ 4451137 w 4945064"/>
              <a:gd name="connsiteY5" fmla="*/ 5236698 h 5236698"/>
              <a:gd name="connsiteX6" fmla="*/ 1998459 w 4945064"/>
              <a:gd name="connsiteY6" fmla="*/ 5236698 h 5236698"/>
              <a:gd name="connsiteX7" fmla="*/ 1998459 w 4945064"/>
              <a:gd name="connsiteY7" fmla="*/ 4895048 h 5236698"/>
              <a:gd name="connsiteX8" fmla="*/ 0 w 4945064"/>
              <a:gd name="connsiteY8" fmla="*/ 4895048 h 5236698"/>
              <a:gd name="connsiteX9" fmla="*/ 0 w 4945064"/>
              <a:gd name="connsiteY9" fmla="*/ 4693364 h 5236698"/>
              <a:gd name="connsiteX10" fmla="*/ 707197 w 4945064"/>
              <a:gd name="connsiteY10" fmla="*/ 4693364 h 5236698"/>
              <a:gd name="connsiteX11" fmla="*/ 729191 w 4945064"/>
              <a:gd name="connsiteY11" fmla="*/ 4650744 h 5236698"/>
              <a:gd name="connsiteX12" fmla="*/ 1191471 w 4945064"/>
              <a:gd name="connsiteY12" fmla="*/ 2501319 h 5236698"/>
              <a:gd name="connsiteX13" fmla="*/ 729191 w 4945064"/>
              <a:gd name="connsiteY13" fmla="*/ 351896 h 5236698"/>
              <a:gd name="connsiteX14" fmla="*/ 707197 w 4945064"/>
              <a:gd name="connsiteY14" fmla="*/ 309274 h 5236698"/>
              <a:gd name="connsiteX15" fmla="*/ 0 w 4945064"/>
              <a:gd name="connsiteY15" fmla="*/ 309274 h 5236698"/>
              <a:gd name="connsiteX16" fmla="*/ 0 w 4945064"/>
              <a:gd name="connsiteY16" fmla="*/ 291357 h 5236698"/>
              <a:gd name="connsiteX17" fmla="*/ 1998459 w 4945064"/>
              <a:gd name="connsiteY17" fmla="*/ 291357 h 523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45064" h="5236698">
                <a:moveTo>
                  <a:pt x="1998459" y="0"/>
                </a:moveTo>
                <a:lnTo>
                  <a:pt x="4451137" y="0"/>
                </a:lnTo>
                <a:lnTo>
                  <a:pt x="4473569" y="50911"/>
                </a:lnTo>
                <a:cubicBezTo>
                  <a:pt x="4774263" y="814118"/>
                  <a:pt x="4945064" y="1688731"/>
                  <a:pt x="4945064" y="2618349"/>
                </a:cubicBezTo>
                <a:cubicBezTo>
                  <a:pt x="4945064" y="3547969"/>
                  <a:pt x="4774263" y="4422586"/>
                  <a:pt x="4473569" y="5185789"/>
                </a:cubicBezTo>
                <a:lnTo>
                  <a:pt x="4451137" y="5236698"/>
                </a:lnTo>
                <a:lnTo>
                  <a:pt x="1998459" y="5236698"/>
                </a:lnTo>
                <a:lnTo>
                  <a:pt x="1998459" y="4895048"/>
                </a:lnTo>
                <a:lnTo>
                  <a:pt x="0" y="4895048"/>
                </a:lnTo>
                <a:lnTo>
                  <a:pt x="0" y="4693364"/>
                </a:lnTo>
                <a:lnTo>
                  <a:pt x="707197" y="4693364"/>
                </a:lnTo>
                <a:lnTo>
                  <a:pt x="729191" y="4650744"/>
                </a:lnTo>
                <a:cubicBezTo>
                  <a:pt x="1024009" y="4011801"/>
                  <a:pt x="1191471" y="3279584"/>
                  <a:pt x="1191471" y="2501319"/>
                </a:cubicBezTo>
                <a:cubicBezTo>
                  <a:pt x="1191471" y="1723056"/>
                  <a:pt x="1024009" y="990843"/>
                  <a:pt x="729191" y="351896"/>
                </a:cubicBezTo>
                <a:lnTo>
                  <a:pt x="707197" y="309274"/>
                </a:lnTo>
                <a:lnTo>
                  <a:pt x="0" y="309274"/>
                </a:lnTo>
                <a:lnTo>
                  <a:pt x="0" y="291357"/>
                </a:lnTo>
                <a:lnTo>
                  <a:pt x="1998459" y="29135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rnd" cmpd="sng" algn="ctr">
            <a:solidFill>
              <a:schemeClr val="bg1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Freeform 51"/>
          <p:cNvSpPr/>
          <p:nvPr/>
        </p:nvSpPr>
        <p:spPr bwMode="auto">
          <a:xfrm>
            <a:off x="5208238" y="1625245"/>
            <a:ext cx="2981088" cy="4384090"/>
          </a:xfrm>
          <a:custGeom>
            <a:avLst/>
            <a:gdLst>
              <a:gd name="connsiteX0" fmla="*/ 0 w 2078987"/>
              <a:gd name="connsiteY0" fmla="*/ 0 h 2679700"/>
              <a:gd name="connsiteX1" fmla="*/ 1730495 w 2078987"/>
              <a:gd name="connsiteY1" fmla="*/ 0 h 2679700"/>
              <a:gd name="connsiteX2" fmla="*/ 1746322 w 2078987"/>
              <a:gd name="connsiteY2" fmla="*/ 26052 h 2679700"/>
              <a:gd name="connsiteX3" fmla="*/ 2078987 w 2078987"/>
              <a:gd name="connsiteY3" fmla="*/ 1339850 h 2679700"/>
              <a:gd name="connsiteX4" fmla="*/ 1746322 w 2078987"/>
              <a:gd name="connsiteY4" fmla="*/ 2653649 h 2679700"/>
              <a:gd name="connsiteX5" fmla="*/ 1730495 w 2078987"/>
              <a:gd name="connsiteY5" fmla="*/ 2679700 h 2679700"/>
              <a:gd name="connsiteX6" fmla="*/ 0 w 2078987"/>
              <a:gd name="connsiteY6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8987" h="2679700">
                <a:moveTo>
                  <a:pt x="0" y="0"/>
                </a:moveTo>
                <a:lnTo>
                  <a:pt x="1730495" y="0"/>
                </a:lnTo>
                <a:lnTo>
                  <a:pt x="1746322" y="26052"/>
                </a:lnTo>
                <a:cubicBezTo>
                  <a:pt x="1958478" y="416597"/>
                  <a:pt x="2078987" y="864150"/>
                  <a:pt x="2078987" y="1339850"/>
                </a:cubicBezTo>
                <a:cubicBezTo>
                  <a:pt x="2078987" y="1815551"/>
                  <a:pt x="1958478" y="2263106"/>
                  <a:pt x="1746322" y="2653649"/>
                </a:cubicBezTo>
                <a:lnTo>
                  <a:pt x="1730495" y="2679700"/>
                </a:lnTo>
                <a:lnTo>
                  <a:pt x="0" y="2679700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Insider preview"/>
          <p:cNvGrpSpPr/>
          <p:nvPr/>
        </p:nvGrpSpPr>
        <p:grpSpPr>
          <a:xfrm>
            <a:off x="858751" y="1799380"/>
            <a:ext cx="4563712" cy="3992901"/>
            <a:chOff x="858751" y="1435378"/>
            <a:chExt cx="4563712" cy="4384088"/>
          </a:xfrm>
          <a:solidFill>
            <a:schemeClr val="accent1"/>
          </a:solidFill>
        </p:grpSpPr>
        <p:sp>
          <p:nvSpPr>
            <p:cNvPr id="7" name="Freeform 6"/>
            <p:cNvSpPr/>
            <p:nvPr/>
          </p:nvSpPr>
          <p:spPr bwMode="auto">
            <a:xfrm>
              <a:off x="858751" y="1435378"/>
              <a:ext cx="4563712" cy="4384088"/>
            </a:xfrm>
            <a:custGeom>
              <a:avLst/>
              <a:gdLst>
                <a:gd name="connsiteX0" fmla="*/ 0 w 1828800"/>
                <a:gd name="connsiteY0" fmla="*/ 0 h 1333500"/>
                <a:gd name="connsiteX1" fmla="*/ 1701591 w 1828800"/>
                <a:gd name="connsiteY1" fmla="*/ 0 h 1333500"/>
                <a:gd name="connsiteX2" fmla="*/ 1746581 w 1828800"/>
                <a:gd name="connsiteY2" fmla="*/ 122921 h 1333500"/>
                <a:gd name="connsiteX3" fmla="*/ 1828800 w 1828800"/>
                <a:gd name="connsiteY3" fmla="*/ 666750 h 1333500"/>
                <a:gd name="connsiteX4" fmla="*/ 1746581 w 1828800"/>
                <a:gd name="connsiteY4" fmla="*/ 1210579 h 1333500"/>
                <a:gd name="connsiteX5" fmla="*/ 1701591 w 1828800"/>
                <a:gd name="connsiteY5" fmla="*/ 1333500 h 1333500"/>
                <a:gd name="connsiteX6" fmla="*/ 0 w 1828800"/>
                <a:gd name="connsiteY6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00" h="1333500">
                  <a:moveTo>
                    <a:pt x="0" y="0"/>
                  </a:moveTo>
                  <a:lnTo>
                    <a:pt x="1701591" y="0"/>
                  </a:lnTo>
                  <a:lnTo>
                    <a:pt x="1746581" y="122921"/>
                  </a:lnTo>
                  <a:cubicBezTo>
                    <a:pt x="1800015" y="294717"/>
                    <a:pt x="1828800" y="477372"/>
                    <a:pt x="1828800" y="666750"/>
                  </a:cubicBezTo>
                  <a:cubicBezTo>
                    <a:pt x="1828800" y="856129"/>
                    <a:pt x="1800015" y="1038784"/>
                    <a:pt x="1746581" y="1210579"/>
                  </a:cubicBezTo>
                  <a:lnTo>
                    <a:pt x="1701591" y="1333500"/>
                  </a:lnTo>
                  <a:lnTo>
                    <a:pt x="0" y="1333500"/>
                  </a:lnTo>
                  <a:close/>
                </a:path>
              </a:pathLst>
            </a:custGeom>
            <a:solidFill>
              <a:srgbClr val="CDCDCD"/>
            </a:solidFill>
            <a:ln w="53975" cap="flat" cmpd="sng" algn="ctr">
              <a:solidFill>
                <a:srgbClr val="FAFAFA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 bwMode="auto">
            <a:xfrm>
              <a:off x="3601339" y="3026834"/>
              <a:ext cx="1567828" cy="1225421"/>
            </a:xfrm>
            <a:prstGeom prst="rect">
              <a:avLst/>
            </a:prstGeom>
            <a:noFill/>
            <a:ln w="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38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egoe UI" panose="020B0502040204020203" pitchFamily="34" charset="0"/>
                  <a:cs typeface="Segoe UI Semibold" panose="020B0702040204020203" pitchFamily="34" charset="0"/>
                </a:rPr>
                <a:t>Microsoft Insider Preview Branch</a:t>
              </a:r>
            </a:p>
          </p:txBody>
        </p:sp>
      </p:grpSp>
      <p:grpSp>
        <p:nvGrpSpPr>
          <p:cNvPr id="9" name="Broad MSFT Int. Validation"/>
          <p:cNvGrpSpPr/>
          <p:nvPr/>
        </p:nvGrpSpPr>
        <p:grpSpPr>
          <a:xfrm>
            <a:off x="540767" y="1657049"/>
            <a:ext cx="2946605" cy="4384090"/>
            <a:chOff x="501735" y="1447499"/>
            <a:chExt cx="2946605" cy="4384090"/>
          </a:xfrm>
          <a:solidFill>
            <a:schemeClr val="accent1"/>
          </a:solidFill>
        </p:grpSpPr>
        <p:sp>
          <p:nvSpPr>
            <p:cNvPr id="10" name="Freeform 9"/>
            <p:cNvSpPr/>
            <p:nvPr/>
          </p:nvSpPr>
          <p:spPr bwMode="auto">
            <a:xfrm>
              <a:off x="501735" y="1447499"/>
              <a:ext cx="2946605" cy="4384090"/>
            </a:xfrm>
            <a:custGeom>
              <a:avLst/>
              <a:gdLst>
                <a:gd name="connsiteX0" fmla="*/ 0 w 2078987"/>
                <a:gd name="connsiteY0" fmla="*/ 0 h 2679700"/>
                <a:gd name="connsiteX1" fmla="*/ 1730495 w 2078987"/>
                <a:gd name="connsiteY1" fmla="*/ 0 h 2679700"/>
                <a:gd name="connsiteX2" fmla="*/ 1746322 w 2078987"/>
                <a:gd name="connsiteY2" fmla="*/ 26052 h 2679700"/>
                <a:gd name="connsiteX3" fmla="*/ 2078987 w 2078987"/>
                <a:gd name="connsiteY3" fmla="*/ 1339850 h 2679700"/>
                <a:gd name="connsiteX4" fmla="*/ 1746322 w 2078987"/>
                <a:gd name="connsiteY4" fmla="*/ 2653649 h 2679700"/>
                <a:gd name="connsiteX5" fmla="*/ 1730495 w 2078987"/>
                <a:gd name="connsiteY5" fmla="*/ 2679700 h 2679700"/>
                <a:gd name="connsiteX6" fmla="*/ 0 w 2078987"/>
                <a:gd name="connsiteY6" fmla="*/ 2679700 h 267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8987" h="2679700">
                  <a:moveTo>
                    <a:pt x="0" y="0"/>
                  </a:moveTo>
                  <a:lnTo>
                    <a:pt x="1730495" y="0"/>
                  </a:lnTo>
                  <a:lnTo>
                    <a:pt x="1746322" y="26052"/>
                  </a:lnTo>
                  <a:cubicBezTo>
                    <a:pt x="1958478" y="416597"/>
                    <a:pt x="2078987" y="864150"/>
                    <a:pt x="2078987" y="1339850"/>
                  </a:cubicBezTo>
                  <a:cubicBezTo>
                    <a:pt x="2078987" y="1815551"/>
                    <a:pt x="1958478" y="2263106"/>
                    <a:pt x="1746322" y="2653649"/>
                  </a:cubicBezTo>
                  <a:lnTo>
                    <a:pt x="1730495" y="2679700"/>
                  </a:lnTo>
                  <a:lnTo>
                    <a:pt x="0" y="2679700"/>
                  </a:lnTo>
                  <a:close/>
                </a:path>
              </a:pathLst>
            </a:custGeom>
            <a:solidFill>
              <a:srgbClr val="D7D7D7"/>
            </a:solidFill>
            <a:ln w="19050" cap="rnd" cmpd="sng" algn="ctr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>
              <a:spLocks/>
            </p:cNvSpPr>
            <p:nvPr/>
          </p:nvSpPr>
          <p:spPr bwMode="auto">
            <a:xfrm>
              <a:off x="1957140" y="3265547"/>
              <a:ext cx="1402416" cy="747996"/>
            </a:xfrm>
            <a:prstGeom prst="rect">
              <a:avLst/>
            </a:prstGeom>
            <a:noFill/>
            <a:ln w="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38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egoe UI" panose="020B0502040204020203" pitchFamily="34" charset="0"/>
                  <a:cs typeface="Segoe UI Semibold" panose="020B0702040204020203" pitchFamily="34" charset="0"/>
                </a:rPr>
                <a:t>Broad Microsoft internal validation</a:t>
              </a:r>
            </a:p>
          </p:txBody>
        </p:sp>
      </p:grpSp>
      <p:grpSp>
        <p:nvGrpSpPr>
          <p:cNvPr id="12" name="Eng builds"/>
          <p:cNvGrpSpPr/>
          <p:nvPr/>
        </p:nvGrpSpPr>
        <p:grpSpPr>
          <a:xfrm>
            <a:off x="524401" y="1657049"/>
            <a:ext cx="1469103" cy="4384090"/>
            <a:chOff x="524401" y="1447499"/>
            <a:chExt cx="1469103" cy="4384090"/>
          </a:xfrm>
          <a:solidFill>
            <a:schemeClr val="bg1">
              <a:lumMod val="85000"/>
            </a:schemeClr>
          </a:solidFill>
        </p:grpSpPr>
        <p:sp>
          <p:nvSpPr>
            <p:cNvPr id="13" name="Freeform 12"/>
            <p:cNvSpPr/>
            <p:nvPr/>
          </p:nvSpPr>
          <p:spPr bwMode="auto">
            <a:xfrm>
              <a:off x="524401" y="1447499"/>
              <a:ext cx="1469103" cy="4384090"/>
            </a:xfrm>
            <a:custGeom>
              <a:avLst/>
              <a:gdLst>
                <a:gd name="connsiteX0" fmla="*/ 0 w 1183024"/>
                <a:gd name="connsiteY0" fmla="*/ 0 h 2679700"/>
                <a:gd name="connsiteX1" fmla="*/ 595700 w 1183024"/>
                <a:gd name="connsiteY1" fmla="*/ 0 h 2679700"/>
                <a:gd name="connsiteX2" fmla="*/ 644831 w 1183024"/>
                <a:gd name="connsiteY2" fmla="*/ 40536 h 2679700"/>
                <a:gd name="connsiteX3" fmla="*/ 1183024 w 1183024"/>
                <a:gd name="connsiteY3" fmla="*/ 1339850 h 2679700"/>
                <a:gd name="connsiteX4" fmla="*/ 644831 w 1183024"/>
                <a:gd name="connsiteY4" fmla="*/ 2639166 h 2679700"/>
                <a:gd name="connsiteX5" fmla="*/ 595700 w 1183024"/>
                <a:gd name="connsiteY5" fmla="*/ 2679700 h 2679700"/>
                <a:gd name="connsiteX6" fmla="*/ 0 w 1183024"/>
                <a:gd name="connsiteY6" fmla="*/ 2679700 h 267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024" h="2679700">
                  <a:moveTo>
                    <a:pt x="0" y="0"/>
                  </a:moveTo>
                  <a:lnTo>
                    <a:pt x="595700" y="0"/>
                  </a:lnTo>
                  <a:lnTo>
                    <a:pt x="644831" y="40536"/>
                  </a:lnTo>
                  <a:cubicBezTo>
                    <a:pt x="977355" y="373060"/>
                    <a:pt x="1183024" y="832437"/>
                    <a:pt x="1183024" y="1339850"/>
                  </a:cubicBezTo>
                  <a:cubicBezTo>
                    <a:pt x="1183024" y="1847265"/>
                    <a:pt x="977355" y="2306642"/>
                    <a:pt x="644831" y="2639166"/>
                  </a:cubicBezTo>
                  <a:lnTo>
                    <a:pt x="595700" y="2679700"/>
                  </a:lnTo>
                  <a:lnTo>
                    <a:pt x="0" y="2679700"/>
                  </a:lnTo>
                  <a:close/>
                </a:path>
              </a:pathLst>
            </a:custGeom>
            <a:solidFill>
              <a:srgbClr val="E1E1E1"/>
            </a:solidFill>
            <a:ln w="19050" cap="rnd" cmpd="sng" algn="ctr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2050">
                    <a:lumMod val="25000"/>
                    <a:lumOff val="75000"/>
                  </a:srgbClr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 bwMode="auto">
            <a:xfrm>
              <a:off x="662516" y="3265547"/>
              <a:ext cx="1131926" cy="747996"/>
            </a:xfrm>
            <a:prstGeom prst="rect">
              <a:avLst/>
            </a:prstGeom>
            <a:noFill/>
            <a:ln w="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38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egoe UI" panose="020B0502040204020203" pitchFamily="34" charset="0"/>
                  <a:cs typeface="Segoe UI Semibold" panose="020B0702040204020203" pitchFamily="34" charset="0"/>
                </a:rPr>
                <a:t>Engineering builds</a:t>
              </a:r>
            </a:p>
          </p:txBody>
        </p:sp>
      </p:grpSp>
      <p:sp>
        <p:nvSpPr>
          <p:cNvPr id="77" name="Arc 76"/>
          <p:cNvSpPr/>
          <p:nvPr/>
        </p:nvSpPr>
        <p:spPr>
          <a:xfrm>
            <a:off x="5890117" y="1721746"/>
            <a:ext cx="1371260" cy="4209955"/>
          </a:xfrm>
          <a:prstGeom prst="arc">
            <a:avLst>
              <a:gd name="adj1" fmla="val 16983930"/>
              <a:gd name="adj2" fmla="val 4651750"/>
            </a:avLst>
          </a:prstGeom>
          <a:ln w="25400" cap="rnd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Arc 77"/>
          <p:cNvSpPr/>
          <p:nvPr/>
        </p:nvSpPr>
        <p:spPr>
          <a:xfrm>
            <a:off x="4980276" y="1721746"/>
            <a:ext cx="1371260" cy="4209955"/>
          </a:xfrm>
          <a:prstGeom prst="arc">
            <a:avLst>
              <a:gd name="adj1" fmla="val 16983930"/>
              <a:gd name="adj2" fmla="val 4651750"/>
            </a:avLst>
          </a:prstGeom>
          <a:ln w="25400" cap="rnd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Arc 78"/>
          <p:cNvSpPr/>
          <p:nvPr/>
        </p:nvSpPr>
        <p:spPr>
          <a:xfrm>
            <a:off x="7478488" y="1521083"/>
            <a:ext cx="1602571" cy="4675517"/>
          </a:xfrm>
          <a:prstGeom prst="arc">
            <a:avLst>
              <a:gd name="adj1" fmla="val 16473598"/>
              <a:gd name="adj2" fmla="val 4973419"/>
            </a:avLst>
          </a:prstGeom>
          <a:ln w="25400" cap="rnd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Arc 79"/>
          <p:cNvSpPr/>
          <p:nvPr/>
        </p:nvSpPr>
        <p:spPr>
          <a:xfrm>
            <a:off x="8519548" y="1327738"/>
            <a:ext cx="1471352" cy="5062206"/>
          </a:xfrm>
          <a:prstGeom prst="arc">
            <a:avLst>
              <a:gd name="adj1" fmla="val 16473598"/>
              <a:gd name="adj2" fmla="val 4973419"/>
            </a:avLst>
          </a:prstGeom>
          <a:ln w="25400" cap="rnd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Arc 80"/>
          <p:cNvSpPr/>
          <p:nvPr/>
        </p:nvSpPr>
        <p:spPr>
          <a:xfrm>
            <a:off x="9529481" y="1327738"/>
            <a:ext cx="1371260" cy="5062206"/>
          </a:xfrm>
          <a:prstGeom prst="arc">
            <a:avLst>
              <a:gd name="adj1" fmla="val 16473598"/>
              <a:gd name="adj2" fmla="val 4973419"/>
            </a:avLst>
          </a:prstGeom>
          <a:ln w="25400" cap="rnd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30"/>
          <p:cNvSpPr>
            <a:spLocks/>
          </p:cNvSpPr>
          <p:nvPr/>
        </p:nvSpPr>
        <p:spPr bwMode="auto">
          <a:xfrm>
            <a:off x="6459815" y="3186660"/>
            <a:ext cx="730988" cy="1225421"/>
          </a:xfrm>
          <a:prstGeom prst="rect">
            <a:avLst/>
          </a:prstGeom>
          <a:noFill/>
          <a:ln w="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3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Pilot</a:t>
            </a:r>
          </a:p>
        </p:txBody>
      </p:sp>
      <p:sp>
        <p:nvSpPr>
          <p:cNvPr id="47" name="Rectangle 46"/>
          <p:cNvSpPr>
            <a:spLocks/>
          </p:cNvSpPr>
          <p:nvPr/>
        </p:nvSpPr>
        <p:spPr bwMode="auto">
          <a:xfrm>
            <a:off x="9328969" y="3422465"/>
            <a:ext cx="1260507" cy="7225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3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Broad Deployment</a:t>
            </a:r>
          </a:p>
        </p:txBody>
      </p:sp>
      <p:sp>
        <p:nvSpPr>
          <p:cNvPr id="71" name="Freeform 70"/>
          <p:cNvSpPr/>
          <p:nvPr/>
        </p:nvSpPr>
        <p:spPr bwMode="auto">
          <a:xfrm rot="525572">
            <a:off x="-276634" y="5164114"/>
            <a:ext cx="12114740" cy="2705174"/>
          </a:xfrm>
          <a:custGeom>
            <a:avLst/>
            <a:gdLst>
              <a:gd name="connsiteX0" fmla="*/ 0 w 12114740"/>
              <a:gd name="connsiteY0" fmla="*/ 0 h 2705174"/>
              <a:gd name="connsiteX1" fmla="*/ 12114740 w 12114740"/>
              <a:gd name="connsiteY1" fmla="*/ 0 h 2705174"/>
              <a:gd name="connsiteX2" fmla="*/ 12114740 w 12114740"/>
              <a:gd name="connsiteY2" fmla="*/ 902700 h 2705174"/>
              <a:gd name="connsiteX3" fmla="*/ 416826 w 12114740"/>
              <a:gd name="connsiteY3" fmla="*/ 2705174 h 270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14740" h="2705174">
                <a:moveTo>
                  <a:pt x="0" y="0"/>
                </a:moveTo>
                <a:lnTo>
                  <a:pt x="12114740" y="0"/>
                </a:lnTo>
                <a:lnTo>
                  <a:pt x="12114740" y="902700"/>
                </a:lnTo>
                <a:lnTo>
                  <a:pt x="416826" y="270517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Freeform 71"/>
          <p:cNvSpPr/>
          <p:nvPr/>
        </p:nvSpPr>
        <p:spPr bwMode="auto">
          <a:xfrm rot="21074428" flipV="1">
            <a:off x="-276632" y="-204701"/>
            <a:ext cx="12114740" cy="2705174"/>
          </a:xfrm>
          <a:custGeom>
            <a:avLst/>
            <a:gdLst>
              <a:gd name="connsiteX0" fmla="*/ 0 w 12114740"/>
              <a:gd name="connsiteY0" fmla="*/ 0 h 2705174"/>
              <a:gd name="connsiteX1" fmla="*/ 12114740 w 12114740"/>
              <a:gd name="connsiteY1" fmla="*/ 0 h 2705174"/>
              <a:gd name="connsiteX2" fmla="*/ 12114740 w 12114740"/>
              <a:gd name="connsiteY2" fmla="*/ 902700 h 2705174"/>
              <a:gd name="connsiteX3" fmla="*/ 416826 w 12114740"/>
              <a:gd name="connsiteY3" fmla="*/ 2705174 h 270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14740" h="2705174">
                <a:moveTo>
                  <a:pt x="0" y="0"/>
                </a:moveTo>
                <a:lnTo>
                  <a:pt x="12114740" y="0"/>
                </a:lnTo>
                <a:lnTo>
                  <a:pt x="12114740" y="902700"/>
                </a:lnTo>
                <a:lnTo>
                  <a:pt x="416826" y="270517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057" y="6389944"/>
            <a:ext cx="2270114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+mn-ea"/>
                <a:cs typeface="+mn-cs"/>
              </a:rPr>
              <a:t>*Conceptual illustration only</a:t>
            </a:r>
          </a:p>
        </p:txBody>
      </p:sp>
      <p:sp>
        <p:nvSpPr>
          <p:cNvPr id="24" name="Users"/>
          <p:cNvSpPr/>
          <p:nvPr/>
        </p:nvSpPr>
        <p:spPr>
          <a:xfrm>
            <a:off x="69067" y="4712506"/>
            <a:ext cx="1252880" cy="274993"/>
          </a:xfrm>
          <a:prstGeom prst="rect">
            <a:avLst/>
          </a:prstGeom>
          <a:ln>
            <a:noFill/>
          </a:ln>
        </p:spPr>
        <p:txBody>
          <a:bodyPr wrap="square" lIns="89581" tIns="44790" rIns="89581" bIns="44790">
            <a:spAutoFit/>
          </a:bodyPr>
          <a:lstStyle/>
          <a:p>
            <a:pPr marL="0" marR="0" lvl="0" indent="0" algn="ctr" defTabSz="914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9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Segoe UI Semibold" panose="020B0702040204020203" pitchFamily="34" charset="0"/>
              </a:rPr>
              <a:t>Time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24324" y="4814210"/>
            <a:ext cx="4841833" cy="743052"/>
            <a:chOff x="3357026" y="5033153"/>
            <a:chExt cx="1909131" cy="743052"/>
          </a:xfrm>
        </p:grpSpPr>
        <p:sp>
          <p:nvSpPr>
            <p:cNvPr id="26" name="Left Brace 25"/>
            <p:cNvSpPr/>
            <p:nvPr/>
          </p:nvSpPr>
          <p:spPr>
            <a:xfrm rot="16740000">
              <a:off x="4129067" y="4261112"/>
              <a:ext cx="365049" cy="1909131"/>
            </a:xfrm>
            <a:prstGeom prst="leftBrace">
              <a:avLst>
                <a:gd name="adj1" fmla="val 0"/>
                <a:gd name="adj2" fmla="val 50000"/>
              </a:avLst>
            </a:prstGeom>
            <a:ln w="3175">
              <a:solidFill>
                <a:srgbClr val="969696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" name="Millions"/>
            <p:cNvSpPr txBox="1"/>
            <p:nvPr/>
          </p:nvSpPr>
          <p:spPr>
            <a:xfrm>
              <a:off x="4104438" y="5554606"/>
              <a:ext cx="401360" cy="2215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338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egoe UI" pitchFamily="34" charset="0"/>
                  <a:cs typeface="Segoe UI Semibold" panose="020B0702040204020203" pitchFamily="34" charset="0"/>
                </a:rPr>
                <a:t>~6 months</a:t>
              </a:r>
            </a:p>
          </p:txBody>
        </p:sp>
      </p:grpSp>
      <p:grpSp>
        <p:nvGrpSpPr>
          <p:cNvPr id="32" name="Rings"/>
          <p:cNvGrpSpPr/>
          <p:nvPr/>
        </p:nvGrpSpPr>
        <p:grpSpPr>
          <a:xfrm>
            <a:off x="8097254" y="4952725"/>
            <a:ext cx="3499526" cy="777430"/>
            <a:chOff x="8058714" y="4747147"/>
            <a:chExt cx="3500519" cy="747717"/>
          </a:xfrm>
        </p:grpSpPr>
        <p:sp>
          <p:nvSpPr>
            <p:cNvPr id="36" name="Rectangle 35"/>
            <p:cNvSpPr/>
            <p:nvPr/>
          </p:nvSpPr>
          <p:spPr>
            <a:xfrm>
              <a:off x="8058714" y="4747147"/>
              <a:ext cx="794977" cy="3996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303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Broad Deployment Ring  I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948279" y="4862980"/>
              <a:ext cx="794977" cy="3996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303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Broad Deployment Ring II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847284" y="4970186"/>
              <a:ext cx="794977" cy="3996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303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Broad Deployment  Ring III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764256" y="5095246"/>
              <a:ext cx="794977" cy="3996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303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Broad Deployment Ring IV</a:t>
              </a:r>
            </a:p>
          </p:txBody>
        </p:sp>
      </p:grpSp>
      <p:grpSp>
        <p:nvGrpSpPr>
          <p:cNvPr id="40" name="Rings"/>
          <p:cNvGrpSpPr/>
          <p:nvPr/>
        </p:nvGrpSpPr>
        <p:grpSpPr>
          <a:xfrm>
            <a:off x="5397931" y="4669434"/>
            <a:ext cx="2613716" cy="481373"/>
            <a:chOff x="8052143" y="4016442"/>
            <a:chExt cx="2614456" cy="462975"/>
          </a:xfrm>
        </p:grpSpPr>
        <p:sp>
          <p:nvSpPr>
            <p:cNvPr id="44" name="Rectangle 43"/>
            <p:cNvSpPr/>
            <p:nvPr/>
          </p:nvSpPr>
          <p:spPr>
            <a:xfrm>
              <a:off x="8052143" y="4016442"/>
              <a:ext cx="842063" cy="26641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303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Pilot Ring </a:t>
              </a:r>
              <a:b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</a:b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IT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002517" y="4127008"/>
              <a:ext cx="679999" cy="26641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303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Pilot Ring</a:t>
              </a:r>
            </a:p>
            <a:p>
              <a:pPr marL="0" marR="0" lvl="0" indent="0" algn="ctr" defTabSz="91303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QA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871622" y="4213005"/>
              <a:ext cx="794977" cy="26641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303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Pilot Ring</a:t>
              </a:r>
              <a:b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</a:b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Early Adopters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312364" y="5645028"/>
            <a:ext cx="6027399" cy="689265"/>
            <a:chOff x="5323342" y="5385804"/>
            <a:chExt cx="2617191" cy="366279"/>
          </a:xfrm>
        </p:grpSpPr>
        <p:sp>
          <p:nvSpPr>
            <p:cNvPr id="29" name="Left Brace 28"/>
            <p:cNvSpPr/>
            <p:nvPr/>
          </p:nvSpPr>
          <p:spPr>
            <a:xfrm rot="16740000">
              <a:off x="6515322" y="4193824"/>
              <a:ext cx="233232" cy="2617191"/>
            </a:xfrm>
            <a:prstGeom prst="leftBrace">
              <a:avLst>
                <a:gd name="adj1" fmla="val 0"/>
                <a:gd name="adj2" fmla="val 50000"/>
              </a:avLst>
            </a:prstGeom>
            <a:ln w="3175">
              <a:solidFill>
                <a:srgbClr val="969696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" name="Millions"/>
            <p:cNvSpPr txBox="1"/>
            <p:nvPr/>
          </p:nvSpPr>
          <p:spPr>
            <a:xfrm>
              <a:off x="6380665" y="5634324"/>
              <a:ext cx="502547" cy="11775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338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16 + months</a:t>
              </a:r>
            </a:p>
          </p:txBody>
        </p:sp>
      </p:grpSp>
      <p:grpSp>
        <p:nvGrpSpPr>
          <p:cNvPr id="17" name="Arrows"/>
          <p:cNvGrpSpPr/>
          <p:nvPr/>
        </p:nvGrpSpPr>
        <p:grpSpPr>
          <a:xfrm>
            <a:off x="524401" y="1607328"/>
            <a:ext cx="11229196" cy="4447328"/>
            <a:chOff x="524401" y="1397778"/>
            <a:chExt cx="11229196" cy="4447328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524401" y="1397778"/>
              <a:ext cx="11229196" cy="1740059"/>
            </a:xfrm>
            <a:prstGeom prst="straightConnector1">
              <a:avLst/>
            </a:prstGeom>
            <a:ln w="44450">
              <a:solidFill>
                <a:schemeClr val="tx1">
                  <a:lumMod val="60000"/>
                  <a:lumOff val="40000"/>
                </a:schemeClr>
              </a:solidFill>
              <a:miter lim="800000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24401" y="4105047"/>
              <a:ext cx="11229196" cy="1740059"/>
            </a:xfrm>
            <a:prstGeom prst="straightConnector1">
              <a:avLst/>
            </a:prstGeom>
            <a:ln w="44450">
              <a:solidFill>
                <a:schemeClr val="tx1">
                  <a:lumMod val="60000"/>
                  <a:lumOff val="40000"/>
                </a:schemeClr>
              </a:solidFill>
              <a:miter lim="800000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Users"/>
          <p:cNvSpPr/>
          <p:nvPr/>
        </p:nvSpPr>
        <p:spPr>
          <a:xfrm>
            <a:off x="236716" y="2788104"/>
            <a:ext cx="1252880" cy="274993"/>
          </a:xfrm>
          <a:prstGeom prst="rect">
            <a:avLst/>
          </a:prstGeom>
          <a:ln>
            <a:noFill/>
          </a:ln>
        </p:spPr>
        <p:txBody>
          <a:bodyPr wrap="square" lIns="89581" tIns="44790" rIns="89581" bIns="44790">
            <a:spAutoFit/>
          </a:bodyPr>
          <a:lstStyle/>
          <a:p>
            <a:pPr marL="0" marR="0" lvl="0" indent="0" algn="ctr" defTabSz="914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9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cs typeface="Segoe UI Semibold" panose="020B0702040204020203" pitchFamily="34" charset="0"/>
              </a:rPr>
              <a:t>Users</a:t>
            </a:r>
          </a:p>
        </p:txBody>
      </p:sp>
      <p:sp>
        <p:nvSpPr>
          <p:cNvPr id="21" name="10's"/>
          <p:cNvSpPr txBox="1"/>
          <p:nvPr/>
        </p:nvSpPr>
        <p:spPr>
          <a:xfrm>
            <a:off x="2039023" y="2440342"/>
            <a:ext cx="721351" cy="3323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33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Segoe UI" pitchFamily="34" charset="0"/>
                <a:cs typeface="Segoe UI Semibold" panose="020B0702040204020203" pitchFamily="34" charset="0"/>
              </a:rPr>
              <a:t>10’s of </a:t>
            </a:r>
          </a:p>
          <a:p>
            <a:pPr marL="0" marR="0" lvl="0" indent="0" algn="ctr" defTabSz="9133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Segoe UI" pitchFamily="34" charset="0"/>
                <a:cs typeface="Segoe UI Semibold" panose="020B0702040204020203" pitchFamily="34" charset="0"/>
              </a:rPr>
              <a:t>thousands</a:t>
            </a:r>
          </a:p>
        </p:txBody>
      </p:sp>
      <p:sp>
        <p:nvSpPr>
          <p:cNvPr id="22" name="Millions"/>
          <p:cNvSpPr txBox="1"/>
          <p:nvPr/>
        </p:nvSpPr>
        <p:spPr>
          <a:xfrm>
            <a:off x="3833187" y="2278451"/>
            <a:ext cx="987450" cy="1661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33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Segoe UI" pitchFamily="34" charset="0"/>
                <a:cs typeface="Segoe UI Semibold" panose="020B0702040204020203" pitchFamily="34" charset="0"/>
              </a:rPr>
              <a:t>Several Million</a:t>
            </a:r>
          </a:p>
        </p:txBody>
      </p:sp>
      <p:sp>
        <p:nvSpPr>
          <p:cNvPr id="23" name="Hundred Millions"/>
          <p:cNvSpPr txBox="1"/>
          <p:nvPr/>
        </p:nvSpPr>
        <p:spPr>
          <a:xfrm>
            <a:off x="7510156" y="1612678"/>
            <a:ext cx="902491" cy="3877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33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Hundreds</a:t>
            </a:r>
          </a:p>
          <a:p>
            <a:pPr marL="0" marR="0" lvl="0" indent="0" algn="ctr" defTabSz="9133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of millions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as a service: Deploying Windows</a:t>
            </a:r>
          </a:p>
        </p:txBody>
      </p:sp>
    </p:spTree>
    <p:extLst>
      <p:ext uri="{BB962C8B-B14F-4D97-AF65-F5344CB8AC3E}">
        <p14:creationId xmlns:p14="http://schemas.microsoft.com/office/powerpoint/2010/main" val="28631862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Rectangle 992"/>
          <p:cNvSpPr/>
          <p:nvPr/>
        </p:nvSpPr>
        <p:spPr>
          <a:xfrm>
            <a:off x="2754259" y="2769965"/>
            <a:ext cx="3026664" cy="3187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7010883" y="2769965"/>
            <a:ext cx="3026664" cy="3187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as a service: Servicing Windows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4758" y="1546035"/>
            <a:ext cx="11678623" cy="1015663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With Windows 7 and 8, servicing choices added complexity and cost, </a:t>
            </a:r>
            <a:b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increased fragmentation, and reduced quality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2746173" y="6016847"/>
            <a:ext cx="30580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Typical Windows 7 PC: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Selectively Patched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7027551" y="6016847"/>
            <a:ext cx="2975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Windows 7 Test Lab PC: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Fully Patched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536774" y="3102452"/>
            <a:ext cx="1685335" cy="12553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What customers are running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10402348" y="3071417"/>
            <a:ext cx="1405599" cy="12553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What we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are testing</a:t>
            </a:r>
          </a:p>
        </p:txBody>
      </p:sp>
      <p:grpSp>
        <p:nvGrpSpPr>
          <p:cNvPr id="497" name="Group 496"/>
          <p:cNvGrpSpPr>
            <a:grpSpLocks noChangeAspect="1"/>
          </p:cNvGrpSpPr>
          <p:nvPr/>
        </p:nvGrpSpPr>
        <p:grpSpPr>
          <a:xfrm>
            <a:off x="2209800" y="3694505"/>
            <a:ext cx="946417" cy="699224"/>
            <a:chOff x="2209800" y="3648143"/>
            <a:chExt cx="946417" cy="699224"/>
          </a:xfrm>
        </p:grpSpPr>
        <p:cxnSp>
          <p:nvCxnSpPr>
            <p:cNvPr id="492" name="Straight Connector 491"/>
            <p:cNvCxnSpPr/>
            <p:nvPr/>
          </p:nvCxnSpPr>
          <p:spPr>
            <a:xfrm>
              <a:off x="2209800" y="3649731"/>
              <a:ext cx="18256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2387600" y="3648143"/>
              <a:ext cx="768617" cy="6992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3" name="Group 502"/>
          <p:cNvGrpSpPr>
            <a:grpSpLocks noChangeAspect="1"/>
          </p:cNvGrpSpPr>
          <p:nvPr/>
        </p:nvGrpSpPr>
        <p:grpSpPr>
          <a:xfrm flipH="1">
            <a:off x="9476791" y="3679591"/>
            <a:ext cx="946417" cy="699224"/>
            <a:chOff x="2209800" y="3648143"/>
            <a:chExt cx="946417" cy="699224"/>
          </a:xfrm>
        </p:grpSpPr>
        <p:cxnSp>
          <p:nvCxnSpPr>
            <p:cNvPr id="504" name="Straight Connector 503"/>
            <p:cNvCxnSpPr/>
            <p:nvPr/>
          </p:nvCxnSpPr>
          <p:spPr>
            <a:xfrm>
              <a:off x="2209800" y="3649731"/>
              <a:ext cx="18256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/>
            <p:cNvCxnSpPr/>
            <p:nvPr/>
          </p:nvCxnSpPr>
          <p:spPr>
            <a:xfrm>
              <a:off x="2387600" y="3648143"/>
              <a:ext cx="768617" cy="6992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010883" y="4438371"/>
          <a:ext cx="3037840" cy="151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994" name="Table 993"/>
          <p:cNvGraphicFramePr>
            <a:graphicFrameLocks noGrp="1"/>
          </p:cNvGraphicFramePr>
          <p:nvPr>
            <p:extLst/>
          </p:nvPr>
        </p:nvGraphicFramePr>
        <p:xfrm>
          <a:off x="2754259" y="4438371"/>
          <a:ext cx="3037840" cy="151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/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/>
                        <a:t>YY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8777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as a service: Servicing Windows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4639" y="1712216"/>
            <a:ext cx="11678623" cy="6832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With Windows 10 servicing, consistency and simplicity are paramount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1" y="2427353"/>
            <a:ext cx="12436476" cy="4570835"/>
            <a:chOff x="-1" y="2427353"/>
            <a:chExt cx="12436476" cy="45708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2427353"/>
              <a:ext cx="12436475" cy="45671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0" y="2427353"/>
              <a:ext cx="12436475" cy="4570835"/>
            </a:xfrm>
            <a:prstGeom prst="rect">
              <a:avLst/>
            </a:prstGeom>
            <a:solidFill>
              <a:srgbClr val="010A07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1030" y="3090429"/>
            <a:ext cx="2632503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Quality Updates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44242" y="3654212"/>
            <a:ext cx="5029200" cy="219456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 single cumulative update each month</a:t>
            </a:r>
          </a:p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Security fixes, reliability fixes, bug fixes, etc.</a:t>
            </a:r>
          </a:p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Supersedes the previous month’s update</a:t>
            </a:r>
          </a:p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No new features</a:t>
            </a:r>
          </a:p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Try them out with Security Update Validation Program (SUVP), other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2837" y="3090429"/>
            <a:ext cx="2632503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Feature Updates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936049" y="3654212"/>
            <a:ext cx="5029200" cy="219456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Targeting twice per year with new capabilities</a:t>
            </a:r>
          </a:p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Very reliable, with built-in rollback capabilities</a:t>
            </a:r>
          </a:p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Simple deployment using in-place upgrade,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driven by existing tools</a:t>
            </a:r>
          </a:p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Try them out with Insider Preview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7507" y="5916049"/>
            <a:ext cx="112460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Changes being considered for older Windows releases as well</a:t>
            </a:r>
          </a:p>
        </p:txBody>
      </p:sp>
    </p:spTree>
    <p:extLst>
      <p:ext uri="{BB962C8B-B14F-4D97-AF65-F5344CB8AC3E}">
        <p14:creationId xmlns:p14="http://schemas.microsoft.com/office/powerpoint/2010/main" val="27110447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as a service: timelines</a:t>
            </a:r>
          </a:p>
        </p:txBody>
      </p:sp>
      <p:sp>
        <p:nvSpPr>
          <p:cNvPr id="3" name="Right Arrow 2"/>
          <p:cNvSpPr/>
          <p:nvPr/>
        </p:nvSpPr>
        <p:spPr bwMode="auto">
          <a:xfrm>
            <a:off x="11452529" y="4330126"/>
            <a:ext cx="983064" cy="764890"/>
          </a:xfrm>
          <a:prstGeom prst="rightArrow">
            <a:avLst>
              <a:gd name="adj1" fmla="val 4860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25461" y="2374067"/>
            <a:ext cx="1005840" cy="725264"/>
            <a:chOff x="1591448" y="2840510"/>
            <a:chExt cx="2103120" cy="72536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591448" y="2840510"/>
              <a:ext cx="2103120" cy="429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591448" y="3561587"/>
              <a:ext cx="2103120" cy="429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831713" y="2374067"/>
            <a:ext cx="1097280" cy="725264"/>
            <a:chOff x="7719798" y="2836750"/>
            <a:chExt cx="2544331" cy="72536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7719798" y="2836750"/>
              <a:ext cx="2544331" cy="429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719798" y="3557827"/>
              <a:ext cx="2544331" cy="429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3326" y="1434458"/>
            <a:ext cx="2363589" cy="3184882"/>
            <a:chOff x="3102121" y="1443379"/>
            <a:chExt cx="2363924" cy="3185334"/>
          </a:xfrm>
        </p:grpSpPr>
        <p:sp>
          <p:nvSpPr>
            <p:cNvPr id="11" name="TextBox 10"/>
            <p:cNvSpPr txBox="1"/>
            <p:nvPr/>
          </p:nvSpPr>
          <p:spPr>
            <a:xfrm>
              <a:off x="3299243" y="1443379"/>
              <a:ext cx="1920240" cy="621289"/>
            </a:xfrm>
            <a:prstGeom prst="rect">
              <a:avLst/>
            </a:prstGeom>
            <a:noFill/>
          </p:spPr>
          <p:txBody>
            <a:bodyPr wrap="square" lIns="139851" tIns="111880" rIns="139851" bIns="111880" rtlCol="0" anchor="ctr">
              <a:spAutoFit/>
            </a:bodyPr>
            <a:lstStyle/>
            <a:p>
              <a:pPr marL="0" marR="0" lvl="0" indent="0" algn="ctr" defTabSz="932215" eaLnBrk="1" fontAlgn="auto" latinLnBrk="0" hangingPunct="1">
                <a:lnSpc>
                  <a:spcPct val="90000"/>
                </a:lnSpc>
                <a:spcBef>
                  <a:spcPts val="61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Windows Insider Preview Branch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570424" y="2160637"/>
              <a:ext cx="1737873" cy="1170336"/>
              <a:chOff x="3570424" y="2160637"/>
              <a:chExt cx="1737873" cy="1170336"/>
            </a:xfrm>
          </p:grpSpPr>
          <p:sp>
            <p:nvSpPr>
              <p:cNvPr id="14" name="Freeform 13"/>
              <p:cNvSpPr/>
              <p:nvPr/>
            </p:nvSpPr>
            <p:spPr bwMode="auto">
              <a:xfrm>
                <a:off x="3570424" y="2160637"/>
                <a:ext cx="1737873" cy="1170336"/>
              </a:xfrm>
              <a:custGeom>
                <a:avLst/>
                <a:gdLst>
                  <a:gd name="connsiteX0" fmla="*/ 876300 w 2602498"/>
                  <a:gd name="connsiteY0" fmla="*/ 0 h 1752600"/>
                  <a:gd name="connsiteX1" fmla="*/ 1602942 w 2602498"/>
                  <a:gd name="connsiteY1" fmla="*/ 386353 h 1752600"/>
                  <a:gd name="connsiteX2" fmla="*/ 1630623 w 2602498"/>
                  <a:gd name="connsiteY2" fmla="*/ 437351 h 1752600"/>
                  <a:gd name="connsiteX3" fmla="*/ 2072993 w 2602498"/>
                  <a:gd name="connsiteY3" fmla="*/ 437351 h 1752600"/>
                  <a:gd name="connsiteX4" fmla="*/ 2072993 w 2602498"/>
                  <a:gd name="connsiteY4" fmla="*/ 181260 h 1752600"/>
                  <a:gd name="connsiteX5" fmla="*/ 2602498 w 2602498"/>
                  <a:gd name="connsiteY5" fmla="*/ 871235 h 1752600"/>
                  <a:gd name="connsiteX6" fmla="*/ 2072993 w 2602498"/>
                  <a:gd name="connsiteY6" fmla="*/ 1561210 h 1752600"/>
                  <a:gd name="connsiteX7" fmla="*/ 2072993 w 2602498"/>
                  <a:gd name="connsiteY7" fmla="*/ 1305119 h 1752600"/>
                  <a:gd name="connsiteX8" fmla="*/ 1636121 w 2602498"/>
                  <a:gd name="connsiteY8" fmla="*/ 1305119 h 1752600"/>
                  <a:gd name="connsiteX9" fmla="*/ 1602942 w 2602498"/>
                  <a:gd name="connsiteY9" fmla="*/ 1366248 h 1752600"/>
                  <a:gd name="connsiteX10" fmla="*/ 876300 w 2602498"/>
                  <a:gd name="connsiteY10" fmla="*/ 1752600 h 1752600"/>
                  <a:gd name="connsiteX11" fmla="*/ 0 w 2602498"/>
                  <a:gd name="connsiteY11" fmla="*/ 876300 h 1752600"/>
                  <a:gd name="connsiteX12" fmla="*/ 876300 w 2602498"/>
                  <a:gd name="connsiteY12" fmla="*/ 0 h 175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2498" h="1752600">
                    <a:moveTo>
                      <a:pt x="876300" y="0"/>
                    </a:moveTo>
                    <a:cubicBezTo>
                      <a:pt x="1178779" y="0"/>
                      <a:pt x="1445464" y="153255"/>
                      <a:pt x="1602942" y="386353"/>
                    </a:cubicBezTo>
                    <a:lnTo>
                      <a:pt x="1630623" y="437351"/>
                    </a:lnTo>
                    <a:lnTo>
                      <a:pt x="2072993" y="437351"/>
                    </a:lnTo>
                    <a:lnTo>
                      <a:pt x="2072993" y="181260"/>
                    </a:lnTo>
                    <a:lnTo>
                      <a:pt x="2602498" y="871235"/>
                    </a:lnTo>
                    <a:lnTo>
                      <a:pt x="2072993" y="1561210"/>
                    </a:lnTo>
                    <a:lnTo>
                      <a:pt x="2072993" y="1305119"/>
                    </a:lnTo>
                    <a:lnTo>
                      <a:pt x="1636121" y="1305119"/>
                    </a:lnTo>
                    <a:lnTo>
                      <a:pt x="1602942" y="1366248"/>
                    </a:lnTo>
                    <a:cubicBezTo>
                      <a:pt x="1445464" y="1599345"/>
                      <a:pt x="1178779" y="1752600"/>
                      <a:pt x="876300" y="1752600"/>
                    </a:cubicBezTo>
                    <a:cubicBezTo>
                      <a:pt x="392333" y="1752600"/>
                      <a:pt x="0" y="1360267"/>
                      <a:pt x="0" y="876300"/>
                    </a:cubicBezTo>
                    <a:cubicBezTo>
                      <a:pt x="0" y="392333"/>
                      <a:pt x="392333" y="0"/>
                      <a:pt x="876300" y="0"/>
                    </a:cubicBezTo>
                    <a:close/>
                  </a:path>
                </a:pathLst>
              </a:custGeom>
              <a:solidFill>
                <a:schemeClr val="accent1">
                  <a:alpha val="55000"/>
                </a:schemeClr>
              </a:solidFill>
              <a:ln w="19050">
                <a:noFill/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Freeform 113"/>
              <p:cNvSpPr>
                <a:spLocks noChangeAspect="1" noEditPoints="1"/>
              </p:cNvSpPr>
              <p:nvPr/>
            </p:nvSpPr>
            <p:spPr bwMode="black">
              <a:xfrm>
                <a:off x="3916342" y="2499789"/>
                <a:ext cx="466444" cy="466632"/>
              </a:xfrm>
              <a:custGeom>
                <a:avLst/>
                <a:gdLst>
                  <a:gd name="T0" fmla="*/ 47 w 66"/>
                  <a:gd name="T1" fmla="*/ 37 h 66"/>
                  <a:gd name="T2" fmla="*/ 51 w 66"/>
                  <a:gd name="T3" fmla="*/ 33 h 66"/>
                  <a:gd name="T4" fmla="*/ 47 w 66"/>
                  <a:gd name="T5" fmla="*/ 29 h 66"/>
                  <a:gd name="T6" fmla="*/ 37 w 66"/>
                  <a:gd name="T7" fmla="*/ 29 h 66"/>
                  <a:gd name="T8" fmla="*/ 37 w 66"/>
                  <a:gd name="T9" fmla="*/ 16 h 66"/>
                  <a:gd name="T10" fmla="*/ 33 w 66"/>
                  <a:gd name="T11" fmla="*/ 13 h 66"/>
                  <a:gd name="T12" fmla="*/ 29 w 66"/>
                  <a:gd name="T13" fmla="*/ 16 h 66"/>
                  <a:gd name="T14" fmla="*/ 29 w 66"/>
                  <a:gd name="T15" fmla="*/ 33 h 66"/>
                  <a:gd name="T16" fmla="*/ 33 w 66"/>
                  <a:gd name="T17" fmla="*/ 37 h 66"/>
                  <a:gd name="T18" fmla="*/ 47 w 66"/>
                  <a:gd name="T19" fmla="*/ 37 h 66"/>
                  <a:gd name="T20" fmla="*/ 33 w 66"/>
                  <a:gd name="T21" fmla="*/ 8 h 66"/>
                  <a:gd name="T22" fmla="*/ 58 w 66"/>
                  <a:gd name="T23" fmla="*/ 33 h 66"/>
                  <a:gd name="T24" fmla="*/ 33 w 66"/>
                  <a:gd name="T25" fmla="*/ 58 h 66"/>
                  <a:gd name="T26" fmla="*/ 8 w 66"/>
                  <a:gd name="T27" fmla="*/ 33 h 66"/>
                  <a:gd name="T28" fmla="*/ 33 w 66"/>
                  <a:gd name="T29" fmla="*/ 8 h 66"/>
                  <a:gd name="T30" fmla="*/ 33 w 66"/>
                  <a:gd name="T31" fmla="*/ 66 h 66"/>
                  <a:gd name="T32" fmla="*/ 66 w 66"/>
                  <a:gd name="T33" fmla="*/ 33 h 66"/>
                  <a:gd name="T34" fmla="*/ 33 w 66"/>
                  <a:gd name="T35" fmla="*/ 0 h 66"/>
                  <a:gd name="T36" fmla="*/ 0 w 66"/>
                  <a:gd name="T37" fmla="*/ 33 h 66"/>
                  <a:gd name="T38" fmla="*/ 33 w 66"/>
                  <a:gd name="T3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6" h="66">
                    <a:moveTo>
                      <a:pt x="47" y="37"/>
                    </a:moveTo>
                    <a:cubicBezTo>
                      <a:pt x="49" y="37"/>
                      <a:pt x="51" y="35"/>
                      <a:pt x="51" y="33"/>
                    </a:cubicBezTo>
                    <a:cubicBezTo>
                      <a:pt x="51" y="31"/>
                      <a:pt x="49" y="29"/>
                      <a:pt x="4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1" y="13"/>
                      <a:pt x="29" y="14"/>
                      <a:pt x="29" y="16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5"/>
                      <a:pt x="31" y="37"/>
                      <a:pt x="33" y="37"/>
                    </a:cubicBezTo>
                    <a:lnTo>
                      <a:pt x="47" y="37"/>
                    </a:lnTo>
                    <a:close/>
                    <a:moveTo>
                      <a:pt x="33" y="8"/>
                    </a:moveTo>
                    <a:cubicBezTo>
                      <a:pt x="47" y="8"/>
                      <a:pt x="58" y="19"/>
                      <a:pt x="58" y="33"/>
                    </a:cubicBezTo>
                    <a:cubicBezTo>
                      <a:pt x="58" y="47"/>
                      <a:pt x="47" y="58"/>
                      <a:pt x="33" y="58"/>
                    </a:cubicBezTo>
                    <a:cubicBezTo>
                      <a:pt x="19" y="58"/>
                      <a:pt x="8" y="47"/>
                      <a:pt x="8" y="33"/>
                    </a:cubicBezTo>
                    <a:cubicBezTo>
                      <a:pt x="8" y="19"/>
                      <a:pt x="19" y="8"/>
                      <a:pt x="33" y="8"/>
                    </a:cubicBezTo>
                    <a:moveTo>
                      <a:pt x="33" y="66"/>
                    </a:moveTo>
                    <a:cubicBezTo>
                      <a:pt x="51" y="66"/>
                      <a:pt x="66" y="51"/>
                      <a:pt x="66" y="33"/>
                    </a:cubicBezTo>
                    <a:cubicBezTo>
                      <a:pt x="66" y="15"/>
                      <a:pt x="51" y="0"/>
                      <a:pt x="33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51"/>
                      <a:pt x="15" y="66"/>
                      <a:pt x="33" y="6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09" tIns="45705" rIns="91409" bIns="4570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102121" y="3417711"/>
              <a:ext cx="2363924" cy="1211002"/>
            </a:xfrm>
            <a:prstGeom prst="rect">
              <a:avLst/>
            </a:prstGeom>
            <a:noFill/>
          </p:spPr>
          <p:txBody>
            <a:bodyPr wrap="square" lIns="0" tIns="111880" rIns="0" bIns="111880" rtlCol="0">
              <a:spAutoFit/>
            </a:bodyPr>
            <a:lstStyle/>
            <a:p>
              <a:pPr marL="0" marR="0" lvl="0" indent="0" algn="ctr" defTabSz="932215" eaLnBrk="1" fontAlgn="auto" latinLnBrk="0" hangingPunct="1">
                <a:lnSpc>
                  <a:spcPct val="90000"/>
                </a:lnSpc>
                <a:spcBef>
                  <a:spcPts val="61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Specific feature and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performance feedback</a:t>
              </a:r>
            </a:p>
            <a:p>
              <a:pPr marL="0" marR="0" lvl="0" indent="0" algn="ctr" defTabSz="932215" eaLnBrk="1" fontAlgn="auto" latinLnBrk="0" hangingPunct="1">
                <a:lnSpc>
                  <a:spcPct val="90000"/>
                </a:lnSpc>
                <a:spcBef>
                  <a:spcPts val="61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Application compatibility validation</a:t>
              </a:r>
            </a:p>
            <a:p>
              <a:pPr marL="0" marR="0" lvl="0" indent="0" algn="ctr" defTabSz="932215" eaLnBrk="1" fontAlgn="auto" latinLnBrk="0" hangingPunct="1">
                <a:lnSpc>
                  <a:spcPct val="90000"/>
                </a:lnSpc>
                <a:spcBef>
                  <a:spcPts val="61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85199" y="2163188"/>
            <a:ext cx="2315450" cy="1815239"/>
            <a:chOff x="9613433" y="2160636"/>
            <a:chExt cx="2315779" cy="1815496"/>
          </a:xfrm>
        </p:grpSpPr>
        <p:sp>
          <p:nvSpPr>
            <p:cNvPr id="17" name="TextBox 16"/>
            <p:cNvSpPr txBox="1"/>
            <p:nvPr/>
          </p:nvSpPr>
          <p:spPr>
            <a:xfrm>
              <a:off x="9613433" y="3417709"/>
              <a:ext cx="2315779" cy="558423"/>
            </a:xfrm>
            <a:prstGeom prst="rect">
              <a:avLst/>
            </a:prstGeom>
            <a:noFill/>
          </p:spPr>
          <p:txBody>
            <a:bodyPr wrap="square" lIns="0" tIns="111880" rIns="0" bIns="111880" rtlCol="0">
              <a:spAutoFit/>
            </a:bodyPr>
            <a:lstStyle/>
            <a:p>
              <a:pPr marL="0" marR="0" lvl="0" indent="0" algn="ctr" defTabSz="932215" eaLnBrk="1" fontAlgn="auto" latinLnBrk="0" hangingPunct="1">
                <a:lnSpc>
                  <a:spcPct val="90000"/>
                </a:lnSpc>
                <a:spcBef>
                  <a:spcPts val="61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Deploy to all audiences,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in waves to reduce risk</a:t>
              </a: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0157050" y="2160636"/>
              <a:ext cx="1737874" cy="1170336"/>
            </a:xfrm>
            <a:custGeom>
              <a:avLst/>
              <a:gdLst>
                <a:gd name="connsiteX0" fmla="*/ 876300 w 2602498"/>
                <a:gd name="connsiteY0" fmla="*/ 0 h 1752600"/>
                <a:gd name="connsiteX1" fmla="*/ 1602942 w 2602498"/>
                <a:gd name="connsiteY1" fmla="*/ 386353 h 1752600"/>
                <a:gd name="connsiteX2" fmla="*/ 1630623 w 2602498"/>
                <a:gd name="connsiteY2" fmla="*/ 437351 h 1752600"/>
                <a:gd name="connsiteX3" fmla="*/ 2072993 w 2602498"/>
                <a:gd name="connsiteY3" fmla="*/ 437351 h 1752600"/>
                <a:gd name="connsiteX4" fmla="*/ 2072993 w 2602498"/>
                <a:gd name="connsiteY4" fmla="*/ 181260 h 1752600"/>
                <a:gd name="connsiteX5" fmla="*/ 2602498 w 2602498"/>
                <a:gd name="connsiteY5" fmla="*/ 871235 h 1752600"/>
                <a:gd name="connsiteX6" fmla="*/ 2072993 w 2602498"/>
                <a:gd name="connsiteY6" fmla="*/ 1561210 h 1752600"/>
                <a:gd name="connsiteX7" fmla="*/ 2072993 w 2602498"/>
                <a:gd name="connsiteY7" fmla="*/ 1305119 h 1752600"/>
                <a:gd name="connsiteX8" fmla="*/ 1636121 w 2602498"/>
                <a:gd name="connsiteY8" fmla="*/ 1305119 h 1752600"/>
                <a:gd name="connsiteX9" fmla="*/ 1602942 w 2602498"/>
                <a:gd name="connsiteY9" fmla="*/ 1366248 h 1752600"/>
                <a:gd name="connsiteX10" fmla="*/ 876300 w 2602498"/>
                <a:gd name="connsiteY10" fmla="*/ 1752600 h 1752600"/>
                <a:gd name="connsiteX11" fmla="*/ 0 w 2602498"/>
                <a:gd name="connsiteY11" fmla="*/ 876300 h 1752600"/>
                <a:gd name="connsiteX12" fmla="*/ 876300 w 2602498"/>
                <a:gd name="connsiteY12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2498" h="1752600">
                  <a:moveTo>
                    <a:pt x="876300" y="0"/>
                  </a:moveTo>
                  <a:cubicBezTo>
                    <a:pt x="1178779" y="0"/>
                    <a:pt x="1445464" y="153255"/>
                    <a:pt x="1602942" y="386353"/>
                  </a:cubicBezTo>
                  <a:lnTo>
                    <a:pt x="1630623" y="437351"/>
                  </a:lnTo>
                  <a:lnTo>
                    <a:pt x="2072993" y="437351"/>
                  </a:lnTo>
                  <a:lnTo>
                    <a:pt x="2072993" y="181260"/>
                  </a:lnTo>
                  <a:lnTo>
                    <a:pt x="2602498" y="871235"/>
                  </a:lnTo>
                  <a:lnTo>
                    <a:pt x="2072993" y="1561210"/>
                  </a:lnTo>
                  <a:lnTo>
                    <a:pt x="2072993" y="1305119"/>
                  </a:lnTo>
                  <a:lnTo>
                    <a:pt x="1636121" y="1305119"/>
                  </a:lnTo>
                  <a:lnTo>
                    <a:pt x="1602942" y="1366248"/>
                  </a:lnTo>
                  <a:cubicBezTo>
                    <a:pt x="1445464" y="1599345"/>
                    <a:pt x="1178779" y="1752600"/>
                    <a:pt x="876300" y="1752600"/>
                  </a:cubicBezTo>
                  <a:cubicBezTo>
                    <a:pt x="392333" y="1752600"/>
                    <a:pt x="0" y="1360267"/>
                    <a:pt x="0" y="876300"/>
                  </a:cubicBezTo>
                  <a:cubicBezTo>
                    <a:pt x="0" y="392333"/>
                    <a:pt x="392333" y="0"/>
                    <a:pt x="876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73"/>
            <p:cNvSpPr/>
            <p:nvPr/>
          </p:nvSpPr>
          <p:spPr bwMode="auto">
            <a:xfrm rot="5400000">
              <a:off x="10437984" y="2415581"/>
              <a:ext cx="515541" cy="660449"/>
            </a:xfrm>
            <a:custGeom>
              <a:avLst/>
              <a:gdLst/>
              <a:ahLst/>
              <a:cxnLst/>
              <a:rect l="l" t="t" r="r" b="b"/>
              <a:pathLst>
                <a:path w="1906013" h="2081213">
                  <a:moveTo>
                    <a:pt x="1447225" y="473849"/>
                  </a:moveTo>
                  <a:lnTo>
                    <a:pt x="1906012" y="473849"/>
                  </a:lnTo>
                  <a:lnTo>
                    <a:pt x="1906012" y="225142"/>
                  </a:lnTo>
                  <a:lnTo>
                    <a:pt x="1447225" y="225142"/>
                  </a:lnTo>
                  <a:close/>
                  <a:moveTo>
                    <a:pt x="1256359" y="1719312"/>
                  </a:moveTo>
                  <a:lnTo>
                    <a:pt x="1375231" y="1719312"/>
                  </a:lnTo>
                  <a:lnTo>
                    <a:pt x="1375231" y="1534257"/>
                  </a:lnTo>
                  <a:lnTo>
                    <a:pt x="1256359" y="1534257"/>
                  </a:lnTo>
                  <a:close/>
                  <a:moveTo>
                    <a:pt x="1256359" y="1956654"/>
                  </a:moveTo>
                  <a:lnTo>
                    <a:pt x="1375231" y="1956654"/>
                  </a:lnTo>
                  <a:lnTo>
                    <a:pt x="1375231" y="1771599"/>
                  </a:lnTo>
                  <a:lnTo>
                    <a:pt x="1256359" y="1771599"/>
                  </a:lnTo>
                  <a:close/>
                  <a:moveTo>
                    <a:pt x="1250439" y="315966"/>
                  </a:moveTo>
                  <a:lnTo>
                    <a:pt x="1369311" y="315966"/>
                  </a:lnTo>
                  <a:lnTo>
                    <a:pt x="1369311" y="130911"/>
                  </a:lnTo>
                  <a:lnTo>
                    <a:pt x="1250439" y="130911"/>
                  </a:lnTo>
                  <a:close/>
                  <a:moveTo>
                    <a:pt x="1250439" y="553308"/>
                  </a:moveTo>
                  <a:lnTo>
                    <a:pt x="1369311" y="553308"/>
                  </a:lnTo>
                  <a:lnTo>
                    <a:pt x="1369311" y="368253"/>
                  </a:lnTo>
                  <a:lnTo>
                    <a:pt x="1250439" y="368253"/>
                  </a:lnTo>
                  <a:close/>
                  <a:moveTo>
                    <a:pt x="1242568" y="1014462"/>
                  </a:moveTo>
                  <a:lnTo>
                    <a:pt x="1361440" y="1014462"/>
                  </a:lnTo>
                  <a:lnTo>
                    <a:pt x="1361440" y="829407"/>
                  </a:lnTo>
                  <a:lnTo>
                    <a:pt x="1242568" y="829407"/>
                  </a:lnTo>
                  <a:close/>
                  <a:moveTo>
                    <a:pt x="1242568" y="1251804"/>
                  </a:moveTo>
                  <a:lnTo>
                    <a:pt x="1361440" y="1251804"/>
                  </a:lnTo>
                  <a:lnTo>
                    <a:pt x="1361440" y="1066749"/>
                  </a:lnTo>
                  <a:lnTo>
                    <a:pt x="1242568" y="1066749"/>
                  </a:lnTo>
                  <a:close/>
                  <a:moveTo>
                    <a:pt x="1052142" y="1719312"/>
                  </a:moveTo>
                  <a:lnTo>
                    <a:pt x="1171014" y="1719312"/>
                  </a:lnTo>
                  <a:lnTo>
                    <a:pt x="1171014" y="1534257"/>
                  </a:lnTo>
                  <a:lnTo>
                    <a:pt x="1052142" y="1534257"/>
                  </a:lnTo>
                  <a:close/>
                  <a:moveTo>
                    <a:pt x="1052142" y="1956654"/>
                  </a:moveTo>
                  <a:lnTo>
                    <a:pt x="1171014" y="1956654"/>
                  </a:lnTo>
                  <a:lnTo>
                    <a:pt x="1171014" y="1771599"/>
                  </a:lnTo>
                  <a:lnTo>
                    <a:pt x="1052142" y="1771599"/>
                  </a:lnTo>
                  <a:close/>
                  <a:moveTo>
                    <a:pt x="1040908" y="315966"/>
                  </a:moveTo>
                  <a:lnTo>
                    <a:pt x="1159780" y="315966"/>
                  </a:lnTo>
                  <a:lnTo>
                    <a:pt x="1159780" y="130911"/>
                  </a:lnTo>
                  <a:lnTo>
                    <a:pt x="1040908" y="130911"/>
                  </a:lnTo>
                  <a:close/>
                  <a:moveTo>
                    <a:pt x="1040908" y="553308"/>
                  </a:moveTo>
                  <a:lnTo>
                    <a:pt x="1159780" y="553308"/>
                  </a:lnTo>
                  <a:lnTo>
                    <a:pt x="1159780" y="368253"/>
                  </a:lnTo>
                  <a:lnTo>
                    <a:pt x="1040908" y="368253"/>
                  </a:lnTo>
                  <a:close/>
                  <a:moveTo>
                    <a:pt x="1038352" y="1014462"/>
                  </a:moveTo>
                  <a:lnTo>
                    <a:pt x="1157224" y="1014462"/>
                  </a:lnTo>
                  <a:lnTo>
                    <a:pt x="1157224" y="829407"/>
                  </a:lnTo>
                  <a:lnTo>
                    <a:pt x="1038352" y="829407"/>
                  </a:lnTo>
                  <a:close/>
                  <a:moveTo>
                    <a:pt x="1038352" y="1251804"/>
                  </a:moveTo>
                  <a:lnTo>
                    <a:pt x="1157224" y="1251804"/>
                  </a:lnTo>
                  <a:lnTo>
                    <a:pt x="1157224" y="1066749"/>
                  </a:lnTo>
                  <a:lnTo>
                    <a:pt x="1038352" y="1066749"/>
                  </a:lnTo>
                  <a:close/>
                  <a:moveTo>
                    <a:pt x="847926" y="1719312"/>
                  </a:moveTo>
                  <a:lnTo>
                    <a:pt x="966798" y="1719312"/>
                  </a:lnTo>
                  <a:lnTo>
                    <a:pt x="966798" y="1534257"/>
                  </a:lnTo>
                  <a:lnTo>
                    <a:pt x="847926" y="1534257"/>
                  </a:lnTo>
                  <a:close/>
                  <a:moveTo>
                    <a:pt x="847926" y="1956654"/>
                  </a:moveTo>
                  <a:lnTo>
                    <a:pt x="966798" y="1956654"/>
                  </a:lnTo>
                  <a:lnTo>
                    <a:pt x="966798" y="1771599"/>
                  </a:lnTo>
                  <a:lnTo>
                    <a:pt x="847926" y="1771599"/>
                  </a:lnTo>
                  <a:close/>
                  <a:moveTo>
                    <a:pt x="834136" y="1014462"/>
                  </a:moveTo>
                  <a:lnTo>
                    <a:pt x="953008" y="1014462"/>
                  </a:lnTo>
                  <a:lnTo>
                    <a:pt x="953008" y="829407"/>
                  </a:lnTo>
                  <a:lnTo>
                    <a:pt x="834136" y="829407"/>
                  </a:lnTo>
                  <a:close/>
                  <a:moveTo>
                    <a:pt x="834136" y="1251804"/>
                  </a:moveTo>
                  <a:lnTo>
                    <a:pt x="953008" y="1251804"/>
                  </a:lnTo>
                  <a:lnTo>
                    <a:pt x="953008" y="1066749"/>
                  </a:lnTo>
                  <a:lnTo>
                    <a:pt x="834136" y="1066749"/>
                  </a:lnTo>
                  <a:close/>
                  <a:moveTo>
                    <a:pt x="831377" y="315966"/>
                  </a:moveTo>
                  <a:lnTo>
                    <a:pt x="950249" y="315966"/>
                  </a:lnTo>
                  <a:lnTo>
                    <a:pt x="950249" y="130911"/>
                  </a:lnTo>
                  <a:lnTo>
                    <a:pt x="831377" y="130911"/>
                  </a:lnTo>
                  <a:close/>
                  <a:moveTo>
                    <a:pt x="831377" y="553308"/>
                  </a:moveTo>
                  <a:lnTo>
                    <a:pt x="950249" y="553308"/>
                  </a:lnTo>
                  <a:lnTo>
                    <a:pt x="950249" y="368253"/>
                  </a:lnTo>
                  <a:lnTo>
                    <a:pt x="831377" y="368253"/>
                  </a:lnTo>
                  <a:close/>
                  <a:moveTo>
                    <a:pt x="737560" y="1376363"/>
                  </a:moveTo>
                  <a:lnTo>
                    <a:pt x="737560" y="704850"/>
                  </a:lnTo>
                  <a:lnTo>
                    <a:pt x="1906013" y="704850"/>
                  </a:lnTo>
                  <a:lnTo>
                    <a:pt x="1906013" y="916252"/>
                  </a:lnTo>
                  <a:lnTo>
                    <a:pt x="1447226" y="916252"/>
                  </a:lnTo>
                  <a:lnTo>
                    <a:pt x="1447226" y="1164960"/>
                  </a:lnTo>
                  <a:lnTo>
                    <a:pt x="1906013" y="1164960"/>
                  </a:lnTo>
                  <a:lnTo>
                    <a:pt x="1906013" y="1376363"/>
                  </a:lnTo>
                  <a:close/>
                  <a:moveTo>
                    <a:pt x="643710" y="1719312"/>
                  </a:moveTo>
                  <a:lnTo>
                    <a:pt x="762582" y="1719312"/>
                  </a:lnTo>
                  <a:lnTo>
                    <a:pt x="762582" y="1534257"/>
                  </a:lnTo>
                  <a:lnTo>
                    <a:pt x="643710" y="1534257"/>
                  </a:lnTo>
                  <a:close/>
                  <a:moveTo>
                    <a:pt x="643710" y="1956654"/>
                  </a:moveTo>
                  <a:lnTo>
                    <a:pt x="762582" y="1956654"/>
                  </a:lnTo>
                  <a:lnTo>
                    <a:pt x="762582" y="1771599"/>
                  </a:lnTo>
                  <a:lnTo>
                    <a:pt x="643710" y="1771599"/>
                  </a:lnTo>
                  <a:close/>
                  <a:moveTo>
                    <a:pt x="621846" y="315966"/>
                  </a:moveTo>
                  <a:lnTo>
                    <a:pt x="740718" y="315966"/>
                  </a:lnTo>
                  <a:lnTo>
                    <a:pt x="740718" y="130911"/>
                  </a:lnTo>
                  <a:lnTo>
                    <a:pt x="621846" y="130911"/>
                  </a:lnTo>
                  <a:close/>
                  <a:moveTo>
                    <a:pt x="621846" y="553308"/>
                  </a:moveTo>
                  <a:lnTo>
                    <a:pt x="740718" y="553308"/>
                  </a:lnTo>
                  <a:lnTo>
                    <a:pt x="740718" y="368253"/>
                  </a:lnTo>
                  <a:lnTo>
                    <a:pt x="621846" y="368253"/>
                  </a:lnTo>
                  <a:close/>
                  <a:moveTo>
                    <a:pt x="467686" y="2081213"/>
                  </a:moveTo>
                  <a:lnTo>
                    <a:pt x="467686" y="1409701"/>
                  </a:lnTo>
                  <a:lnTo>
                    <a:pt x="1906013" y="1409701"/>
                  </a:lnTo>
                  <a:lnTo>
                    <a:pt x="1906013" y="1621103"/>
                  </a:lnTo>
                  <a:lnTo>
                    <a:pt x="1447226" y="1621103"/>
                  </a:lnTo>
                  <a:lnTo>
                    <a:pt x="1447226" y="1869810"/>
                  </a:lnTo>
                  <a:lnTo>
                    <a:pt x="1906013" y="1869810"/>
                  </a:lnTo>
                  <a:lnTo>
                    <a:pt x="1906013" y="2081213"/>
                  </a:lnTo>
                  <a:close/>
                  <a:moveTo>
                    <a:pt x="412315" y="315966"/>
                  </a:moveTo>
                  <a:lnTo>
                    <a:pt x="531187" y="315966"/>
                  </a:lnTo>
                  <a:lnTo>
                    <a:pt x="531187" y="130911"/>
                  </a:lnTo>
                  <a:lnTo>
                    <a:pt x="412315" y="130911"/>
                  </a:lnTo>
                  <a:close/>
                  <a:moveTo>
                    <a:pt x="412315" y="553308"/>
                  </a:moveTo>
                  <a:lnTo>
                    <a:pt x="531187" y="553308"/>
                  </a:lnTo>
                  <a:lnTo>
                    <a:pt x="531187" y="368253"/>
                  </a:lnTo>
                  <a:lnTo>
                    <a:pt x="412315" y="368253"/>
                  </a:lnTo>
                  <a:close/>
                  <a:moveTo>
                    <a:pt x="202784" y="315966"/>
                  </a:moveTo>
                  <a:lnTo>
                    <a:pt x="321656" y="315966"/>
                  </a:lnTo>
                  <a:lnTo>
                    <a:pt x="321656" y="130911"/>
                  </a:lnTo>
                  <a:lnTo>
                    <a:pt x="202784" y="130911"/>
                  </a:lnTo>
                  <a:close/>
                  <a:moveTo>
                    <a:pt x="202784" y="553308"/>
                  </a:moveTo>
                  <a:lnTo>
                    <a:pt x="321656" y="553308"/>
                  </a:lnTo>
                  <a:lnTo>
                    <a:pt x="321656" y="368253"/>
                  </a:lnTo>
                  <a:lnTo>
                    <a:pt x="202784" y="368253"/>
                  </a:lnTo>
                  <a:close/>
                  <a:moveTo>
                    <a:pt x="0" y="671512"/>
                  </a:moveTo>
                  <a:lnTo>
                    <a:pt x="0" y="0"/>
                  </a:lnTo>
                  <a:lnTo>
                    <a:pt x="1906013" y="0"/>
                  </a:lnTo>
                  <a:lnTo>
                    <a:pt x="1906013" y="6715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45713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86771" y="2138916"/>
            <a:ext cx="2030789" cy="2071080"/>
            <a:chOff x="6321995" y="2147938"/>
            <a:chExt cx="2031076" cy="2071374"/>
          </a:xfrm>
        </p:grpSpPr>
        <p:sp>
          <p:nvSpPr>
            <p:cNvPr id="21" name="TextBox 20"/>
            <p:cNvSpPr txBox="1"/>
            <p:nvPr/>
          </p:nvSpPr>
          <p:spPr>
            <a:xfrm>
              <a:off x="6321995" y="3417711"/>
              <a:ext cx="1824193" cy="801601"/>
            </a:xfrm>
            <a:prstGeom prst="rect">
              <a:avLst/>
            </a:prstGeom>
            <a:noFill/>
          </p:spPr>
          <p:txBody>
            <a:bodyPr wrap="square" lIns="0" tIns="111880" rIns="0" bIns="111880" rtlCol="0">
              <a:spAutoFit/>
            </a:bodyPr>
            <a:lstStyle/>
            <a:p>
              <a:pPr marL="0" marR="0" lvl="0" indent="0" algn="ctr" defTabSz="932215" eaLnBrk="1" fontAlgn="auto" latinLnBrk="0" hangingPunct="1">
                <a:lnSpc>
                  <a:spcPct val="90000"/>
                </a:lnSpc>
                <a:spcBef>
                  <a:spcPts val="61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Deploy to pilot audiences </a:t>
              </a:r>
            </a:p>
            <a:p>
              <a:pPr marL="0" marR="0" lvl="0" indent="0" algn="ctr" defTabSz="932215" eaLnBrk="1" fontAlgn="auto" latinLnBrk="0" hangingPunct="1">
                <a:lnSpc>
                  <a:spcPct val="90000"/>
                </a:lnSpc>
                <a:spcBef>
                  <a:spcPts val="61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Validate and prepare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for broad deployment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615198" y="2147938"/>
              <a:ext cx="1737873" cy="1170336"/>
              <a:chOff x="6422912" y="2601566"/>
              <a:chExt cx="1737873" cy="1170336"/>
            </a:xfrm>
          </p:grpSpPr>
          <p:sp>
            <p:nvSpPr>
              <p:cNvPr id="23" name="Freeform 22"/>
              <p:cNvSpPr/>
              <p:nvPr/>
            </p:nvSpPr>
            <p:spPr bwMode="auto">
              <a:xfrm>
                <a:off x="6422912" y="2601566"/>
                <a:ext cx="1737873" cy="1170336"/>
              </a:xfrm>
              <a:custGeom>
                <a:avLst/>
                <a:gdLst>
                  <a:gd name="connsiteX0" fmla="*/ 876300 w 2602498"/>
                  <a:gd name="connsiteY0" fmla="*/ 0 h 1752600"/>
                  <a:gd name="connsiteX1" fmla="*/ 1602942 w 2602498"/>
                  <a:gd name="connsiteY1" fmla="*/ 386353 h 1752600"/>
                  <a:gd name="connsiteX2" fmla="*/ 1630623 w 2602498"/>
                  <a:gd name="connsiteY2" fmla="*/ 437351 h 1752600"/>
                  <a:gd name="connsiteX3" fmla="*/ 2072993 w 2602498"/>
                  <a:gd name="connsiteY3" fmla="*/ 437351 h 1752600"/>
                  <a:gd name="connsiteX4" fmla="*/ 2072993 w 2602498"/>
                  <a:gd name="connsiteY4" fmla="*/ 181260 h 1752600"/>
                  <a:gd name="connsiteX5" fmla="*/ 2602498 w 2602498"/>
                  <a:gd name="connsiteY5" fmla="*/ 871235 h 1752600"/>
                  <a:gd name="connsiteX6" fmla="*/ 2072993 w 2602498"/>
                  <a:gd name="connsiteY6" fmla="*/ 1561210 h 1752600"/>
                  <a:gd name="connsiteX7" fmla="*/ 2072993 w 2602498"/>
                  <a:gd name="connsiteY7" fmla="*/ 1305119 h 1752600"/>
                  <a:gd name="connsiteX8" fmla="*/ 1636121 w 2602498"/>
                  <a:gd name="connsiteY8" fmla="*/ 1305119 h 1752600"/>
                  <a:gd name="connsiteX9" fmla="*/ 1602942 w 2602498"/>
                  <a:gd name="connsiteY9" fmla="*/ 1366248 h 1752600"/>
                  <a:gd name="connsiteX10" fmla="*/ 876300 w 2602498"/>
                  <a:gd name="connsiteY10" fmla="*/ 1752600 h 1752600"/>
                  <a:gd name="connsiteX11" fmla="*/ 0 w 2602498"/>
                  <a:gd name="connsiteY11" fmla="*/ 876300 h 1752600"/>
                  <a:gd name="connsiteX12" fmla="*/ 876300 w 2602498"/>
                  <a:gd name="connsiteY12" fmla="*/ 0 h 175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2498" h="1752600">
                    <a:moveTo>
                      <a:pt x="876300" y="0"/>
                    </a:moveTo>
                    <a:cubicBezTo>
                      <a:pt x="1178779" y="0"/>
                      <a:pt x="1445464" y="153255"/>
                      <a:pt x="1602942" y="386353"/>
                    </a:cubicBezTo>
                    <a:lnTo>
                      <a:pt x="1630623" y="437351"/>
                    </a:lnTo>
                    <a:lnTo>
                      <a:pt x="2072993" y="437351"/>
                    </a:lnTo>
                    <a:lnTo>
                      <a:pt x="2072993" y="181260"/>
                    </a:lnTo>
                    <a:lnTo>
                      <a:pt x="2602498" y="871235"/>
                    </a:lnTo>
                    <a:lnTo>
                      <a:pt x="2072993" y="1561210"/>
                    </a:lnTo>
                    <a:lnTo>
                      <a:pt x="2072993" y="1305119"/>
                    </a:lnTo>
                    <a:lnTo>
                      <a:pt x="1636121" y="1305119"/>
                    </a:lnTo>
                    <a:lnTo>
                      <a:pt x="1602942" y="1366248"/>
                    </a:lnTo>
                    <a:cubicBezTo>
                      <a:pt x="1445464" y="1599345"/>
                      <a:pt x="1178779" y="1752600"/>
                      <a:pt x="876300" y="1752600"/>
                    </a:cubicBezTo>
                    <a:cubicBezTo>
                      <a:pt x="392333" y="1752600"/>
                      <a:pt x="0" y="1360267"/>
                      <a:pt x="0" y="876300"/>
                    </a:cubicBezTo>
                    <a:cubicBezTo>
                      <a:pt x="0" y="392333"/>
                      <a:pt x="392333" y="0"/>
                      <a:pt x="876300" y="0"/>
                    </a:cubicBezTo>
                    <a:close/>
                  </a:path>
                </a:pathLst>
              </a:custGeom>
              <a:solidFill>
                <a:schemeClr val="accent1">
                  <a:alpha val="78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Freeform 48"/>
              <p:cNvSpPr>
                <a:spLocks noChangeAspect="1"/>
              </p:cNvSpPr>
              <p:nvPr/>
            </p:nvSpPr>
            <p:spPr bwMode="black">
              <a:xfrm>
                <a:off x="6796035" y="2986243"/>
                <a:ext cx="512200" cy="449598"/>
              </a:xfrm>
              <a:custGeom>
                <a:avLst/>
                <a:gdLst/>
                <a:ahLst/>
                <a:cxnLst/>
                <a:rect l="l" t="t" r="r" b="b"/>
                <a:pathLst>
                  <a:path w="4740335" h="4048081">
                    <a:moveTo>
                      <a:pt x="3683614" y="1098549"/>
                    </a:moveTo>
                    <a:cubicBezTo>
                      <a:pt x="3683654" y="1098549"/>
                      <a:pt x="3689354" y="1098549"/>
                      <a:pt x="4502870" y="1098549"/>
                    </a:cubicBezTo>
                    <a:cubicBezTo>
                      <a:pt x="4633477" y="1098549"/>
                      <a:pt x="4740335" y="1205183"/>
                      <a:pt x="4740335" y="1335514"/>
                    </a:cubicBezTo>
                    <a:cubicBezTo>
                      <a:pt x="4740335" y="1335569"/>
                      <a:pt x="4740335" y="1343335"/>
                      <a:pt x="4740335" y="2449249"/>
                    </a:cubicBezTo>
                    <a:cubicBezTo>
                      <a:pt x="4740335" y="2579580"/>
                      <a:pt x="4633477" y="2686214"/>
                      <a:pt x="4502870" y="2686214"/>
                    </a:cubicBezTo>
                    <a:cubicBezTo>
                      <a:pt x="4502870" y="2686253"/>
                      <a:pt x="4502870" y="2691777"/>
                      <a:pt x="4502870" y="3480046"/>
                    </a:cubicBezTo>
                    <a:cubicBezTo>
                      <a:pt x="4502870" y="3610377"/>
                      <a:pt x="4396011" y="3717011"/>
                      <a:pt x="4265405" y="3717011"/>
                    </a:cubicBezTo>
                    <a:cubicBezTo>
                      <a:pt x="4265376" y="3717011"/>
                      <a:pt x="4262133" y="3717011"/>
                      <a:pt x="3909206" y="3717011"/>
                    </a:cubicBezTo>
                    <a:cubicBezTo>
                      <a:pt x="3790473" y="3717011"/>
                      <a:pt x="3683614" y="3610377"/>
                      <a:pt x="3683614" y="3480046"/>
                    </a:cubicBezTo>
                    <a:cubicBezTo>
                      <a:pt x="3683614" y="3480010"/>
                      <a:pt x="3683614" y="3474701"/>
                      <a:pt x="3683614" y="2686214"/>
                    </a:cubicBezTo>
                    <a:cubicBezTo>
                      <a:pt x="3553008" y="2686214"/>
                      <a:pt x="3446148" y="2579580"/>
                      <a:pt x="3446148" y="2449249"/>
                    </a:cubicBezTo>
                    <a:cubicBezTo>
                      <a:pt x="3446148" y="2449192"/>
                      <a:pt x="3446148" y="2441288"/>
                      <a:pt x="3446148" y="1335514"/>
                    </a:cubicBezTo>
                    <a:cubicBezTo>
                      <a:pt x="3446148" y="1205183"/>
                      <a:pt x="3553008" y="1098549"/>
                      <a:pt x="3683614" y="1098549"/>
                    </a:cubicBezTo>
                    <a:close/>
                    <a:moveTo>
                      <a:pt x="236546" y="1098549"/>
                    </a:moveTo>
                    <a:cubicBezTo>
                      <a:pt x="236570" y="1098549"/>
                      <a:pt x="240947" y="1098549"/>
                      <a:pt x="1052628" y="1098549"/>
                    </a:cubicBezTo>
                    <a:cubicBezTo>
                      <a:pt x="1182728" y="1098549"/>
                      <a:pt x="1289174" y="1205183"/>
                      <a:pt x="1289174" y="1335514"/>
                    </a:cubicBezTo>
                    <a:cubicBezTo>
                      <a:pt x="1289174" y="1335532"/>
                      <a:pt x="1289174" y="1340039"/>
                      <a:pt x="1289174" y="2449249"/>
                    </a:cubicBezTo>
                    <a:cubicBezTo>
                      <a:pt x="1289174" y="2579580"/>
                      <a:pt x="1182728" y="2686214"/>
                      <a:pt x="1052628" y="2686214"/>
                    </a:cubicBezTo>
                    <a:cubicBezTo>
                      <a:pt x="1052628" y="2686235"/>
                      <a:pt x="1052628" y="2690268"/>
                      <a:pt x="1052628" y="3480046"/>
                    </a:cubicBezTo>
                    <a:cubicBezTo>
                      <a:pt x="1052628" y="3610377"/>
                      <a:pt x="946183" y="3717011"/>
                      <a:pt x="827910" y="3717011"/>
                    </a:cubicBezTo>
                    <a:cubicBezTo>
                      <a:pt x="827894" y="3717011"/>
                      <a:pt x="825508" y="3717011"/>
                      <a:pt x="473091" y="3717011"/>
                    </a:cubicBezTo>
                    <a:cubicBezTo>
                      <a:pt x="342991" y="3717011"/>
                      <a:pt x="236546" y="3610377"/>
                      <a:pt x="236546" y="3480046"/>
                    </a:cubicBezTo>
                    <a:cubicBezTo>
                      <a:pt x="236546" y="3480026"/>
                      <a:pt x="236546" y="3476021"/>
                      <a:pt x="236546" y="2686214"/>
                    </a:cubicBezTo>
                    <a:cubicBezTo>
                      <a:pt x="106446" y="2686214"/>
                      <a:pt x="0" y="2579580"/>
                      <a:pt x="0" y="2449249"/>
                    </a:cubicBezTo>
                    <a:cubicBezTo>
                      <a:pt x="0" y="2449230"/>
                      <a:pt x="0" y="2444630"/>
                      <a:pt x="0" y="1335514"/>
                    </a:cubicBezTo>
                    <a:cubicBezTo>
                      <a:pt x="0" y="1205183"/>
                      <a:pt x="106446" y="1098549"/>
                      <a:pt x="236546" y="1098549"/>
                    </a:cubicBezTo>
                    <a:close/>
                    <a:moveTo>
                      <a:pt x="1895194" y="993211"/>
                    </a:moveTo>
                    <a:cubicBezTo>
                      <a:pt x="1895245" y="993211"/>
                      <a:pt x="1902161" y="993211"/>
                      <a:pt x="2845141" y="993211"/>
                    </a:cubicBezTo>
                    <a:cubicBezTo>
                      <a:pt x="2999507" y="993211"/>
                      <a:pt x="3130125" y="1123457"/>
                      <a:pt x="3130125" y="1277385"/>
                    </a:cubicBezTo>
                    <a:cubicBezTo>
                      <a:pt x="3130125" y="1277420"/>
                      <a:pt x="3130125" y="1284134"/>
                      <a:pt x="3130125" y="2568008"/>
                    </a:cubicBezTo>
                    <a:cubicBezTo>
                      <a:pt x="3130125" y="2721936"/>
                      <a:pt x="2999507" y="2852182"/>
                      <a:pt x="2845141" y="2852182"/>
                    </a:cubicBezTo>
                    <a:cubicBezTo>
                      <a:pt x="2845141" y="2852231"/>
                      <a:pt x="2845141" y="2858826"/>
                      <a:pt x="2845141" y="3763907"/>
                    </a:cubicBezTo>
                    <a:cubicBezTo>
                      <a:pt x="2845141" y="3917835"/>
                      <a:pt x="2726398" y="4048081"/>
                      <a:pt x="2572031" y="4048081"/>
                    </a:cubicBezTo>
                    <a:cubicBezTo>
                      <a:pt x="2571992" y="4048081"/>
                      <a:pt x="2568051" y="4048081"/>
                      <a:pt x="2168304" y="4048081"/>
                    </a:cubicBezTo>
                    <a:cubicBezTo>
                      <a:pt x="2013937" y="4048081"/>
                      <a:pt x="1895194" y="3917835"/>
                      <a:pt x="1895194" y="3763907"/>
                    </a:cubicBezTo>
                    <a:cubicBezTo>
                      <a:pt x="1895194" y="3763858"/>
                      <a:pt x="1895194" y="3757193"/>
                      <a:pt x="1895194" y="2852182"/>
                    </a:cubicBezTo>
                    <a:cubicBezTo>
                      <a:pt x="1740828" y="2852182"/>
                      <a:pt x="1610210" y="2721936"/>
                      <a:pt x="1610210" y="2568008"/>
                    </a:cubicBezTo>
                    <a:cubicBezTo>
                      <a:pt x="1610210" y="2567966"/>
                      <a:pt x="1610210" y="2560581"/>
                      <a:pt x="1610210" y="1277385"/>
                    </a:cubicBezTo>
                    <a:cubicBezTo>
                      <a:pt x="1610210" y="1123457"/>
                      <a:pt x="1740828" y="993211"/>
                      <a:pt x="1895194" y="993211"/>
                    </a:cubicBezTo>
                    <a:close/>
                    <a:moveTo>
                      <a:pt x="4093246" y="245790"/>
                    </a:moveTo>
                    <a:cubicBezTo>
                      <a:pt x="4306565" y="245790"/>
                      <a:pt x="4479495" y="420965"/>
                      <a:pt x="4479495" y="637055"/>
                    </a:cubicBezTo>
                    <a:cubicBezTo>
                      <a:pt x="4479495" y="853145"/>
                      <a:pt x="4306565" y="1028320"/>
                      <a:pt x="4093246" y="1028320"/>
                    </a:cubicBezTo>
                    <a:cubicBezTo>
                      <a:pt x="3879927" y="1028320"/>
                      <a:pt x="3706997" y="853145"/>
                      <a:pt x="3706997" y="637055"/>
                    </a:cubicBezTo>
                    <a:cubicBezTo>
                      <a:pt x="3706997" y="420965"/>
                      <a:pt x="3879927" y="245790"/>
                      <a:pt x="4093246" y="245790"/>
                    </a:cubicBezTo>
                    <a:close/>
                    <a:moveTo>
                      <a:pt x="644584" y="245790"/>
                    </a:moveTo>
                    <a:cubicBezTo>
                      <a:pt x="856519" y="245790"/>
                      <a:pt x="1028326" y="420965"/>
                      <a:pt x="1028326" y="637055"/>
                    </a:cubicBezTo>
                    <a:cubicBezTo>
                      <a:pt x="1028326" y="853145"/>
                      <a:pt x="856519" y="1028320"/>
                      <a:pt x="644584" y="1028320"/>
                    </a:cubicBezTo>
                    <a:cubicBezTo>
                      <a:pt x="432649" y="1028320"/>
                      <a:pt x="260842" y="853145"/>
                      <a:pt x="260842" y="637055"/>
                    </a:cubicBezTo>
                    <a:cubicBezTo>
                      <a:pt x="260842" y="420965"/>
                      <a:pt x="432649" y="245790"/>
                      <a:pt x="644584" y="245790"/>
                    </a:cubicBezTo>
                    <a:close/>
                    <a:moveTo>
                      <a:pt x="2367657" y="0"/>
                    </a:moveTo>
                    <a:cubicBezTo>
                      <a:pt x="2616992" y="0"/>
                      <a:pt x="2819118" y="203249"/>
                      <a:pt x="2819118" y="453969"/>
                    </a:cubicBezTo>
                    <a:cubicBezTo>
                      <a:pt x="2819118" y="704689"/>
                      <a:pt x="2616992" y="907938"/>
                      <a:pt x="2367657" y="907938"/>
                    </a:cubicBezTo>
                    <a:cubicBezTo>
                      <a:pt x="2118322" y="907938"/>
                      <a:pt x="1916196" y="704689"/>
                      <a:pt x="1916196" y="453969"/>
                    </a:cubicBezTo>
                    <a:cubicBezTo>
                      <a:pt x="1916196" y="203249"/>
                      <a:pt x="2118322" y="0"/>
                      <a:pt x="23676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5" tIns="143371" rIns="179215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45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5" name="Rectangle 24"/>
          <p:cNvSpPr/>
          <p:nvPr/>
        </p:nvSpPr>
        <p:spPr bwMode="auto">
          <a:xfrm>
            <a:off x="333844" y="4526051"/>
            <a:ext cx="2558745" cy="372277"/>
          </a:xfrm>
          <a:prstGeom prst="rect">
            <a:avLst/>
          </a:prstGeom>
          <a:solidFill>
            <a:schemeClr val="accent1">
              <a:alpha val="5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 Semibold" panose="020B0702040204020203" pitchFamily="34" charset="0"/>
              </a:rPr>
              <a:t>Evaluate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912352" y="4526051"/>
            <a:ext cx="1878589" cy="372277"/>
          </a:xfrm>
          <a:prstGeom prst="rect">
            <a:avLst/>
          </a:prstGeom>
          <a:solidFill>
            <a:schemeClr val="accent1">
              <a:alpha val="78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 Semibold" panose="020B0702040204020203" pitchFamily="34" charset="0"/>
              </a:rPr>
              <a:t>Pilot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810704" y="4526051"/>
            <a:ext cx="5648516" cy="37227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 / Use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3844" y="4939858"/>
            <a:ext cx="2558745" cy="613487"/>
          </a:xfrm>
          <a:prstGeom prst="rect">
            <a:avLst/>
          </a:prstGeom>
          <a:noFill/>
        </p:spPr>
        <p:txBody>
          <a:bodyPr wrap="square" lIns="139851" tIns="111880" rIns="139851" bIns="111880" rtlCol="0">
            <a:spAutoFit/>
          </a:bodyPr>
          <a:lstStyle/>
          <a:p>
            <a:pPr marL="0" marR="0" lvl="0" indent="0" algn="ctr" defTabSz="932215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rPr>
              <a:t>6+ months of active development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92588" y="4939856"/>
            <a:ext cx="2693266" cy="699678"/>
          </a:xfrm>
          <a:prstGeom prst="rect">
            <a:avLst/>
          </a:prstGeom>
          <a:noFill/>
        </p:spPr>
        <p:txBody>
          <a:bodyPr wrap="square" lIns="139851" tIns="111880" rIns="139851" bIns="111880" rtlCol="0">
            <a:spAutoFit/>
          </a:bodyPr>
          <a:lstStyle/>
          <a:p>
            <a:pPr marL="0" marR="0" lvl="0" indent="0" algn="ctr" defTabSz="932215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rPr>
              <a:t>~4 months </a:t>
            </a:r>
          </a:p>
          <a:p>
            <a:pPr marL="0" marR="0" lvl="0" indent="0" algn="ctr" defTabSz="932215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10704" y="4939855"/>
            <a:ext cx="5648515" cy="699678"/>
          </a:xfrm>
          <a:prstGeom prst="rect">
            <a:avLst/>
          </a:prstGeom>
          <a:noFill/>
        </p:spPr>
        <p:txBody>
          <a:bodyPr wrap="square" lIns="139851" tIns="111880" rIns="139851" bIns="111880" rtlCol="0">
            <a:spAutoFit/>
          </a:bodyPr>
          <a:lstStyle/>
          <a:p>
            <a:pPr marL="0" marR="0" lvl="0" indent="0" algn="ctr" defTabSz="932215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rPr>
              <a:t>12+ months </a:t>
            </a:r>
          </a:p>
          <a:p>
            <a:pPr marL="0" marR="0" lvl="0" indent="0" algn="ctr" defTabSz="932215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1" name="Right Brace 30"/>
          <p:cNvSpPr/>
          <p:nvPr/>
        </p:nvSpPr>
        <p:spPr>
          <a:xfrm rot="5400000">
            <a:off x="6538741" y="1520736"/>
            <a:ext cx="274320" cy="7566634"/>
          </a:xfrm>
          <a:prstGeom prst="rightBrace">
            <a:avLst>
              <a:gd name="adj1" fmla="val 82407"/>
              <a:gd name="adj2" fmla="val 50175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2584" y="5436408"/>
            <a:ext cx="7566635" cy="419716"/>
          </a:xfrm>
          <a:prstGeom prst="rect">
            <a:avLst/>
          </a:prstGeom>
          <a:noFill/>
        </p:spPr>
        <p:txBody>
          <a:bodyPr wrap="square" lIns="139851" tIns="111880" rIns="139851" bIns="111880" rtlCol="0">
            <a:spAutoFit/>
          </a:bodyPr>
          <a:lstStyle/>
          <a:p>
            <a:pPr marL="0" marR="0" lvl="0" indent="0" algn="ctr" defTabSz="932215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rPr>
              <a:t>16+ months to validate, deploy, and use each release</a:t>
            </a:r>
          </a:p>
        </p:txBody>
      </p:sp>
      <p:sp>
        <p:nvSpPr>
          <p:cNvPr id="33" name="Diamond 32"/>
          <p:cNvSpPr/>
          <p:nvPr/>
        </p:nvSpPr>
        <p:spPr bwMode="auto">
          <a:xfrm>
            <a:off x="2706754" y="4522413"/>
            <a:ext cx="391433" cy="372277"/>
          </a:xfrm>
          <a:prstGeom prst="diamond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478981" y="4524388"/>
            <a:ext cx="953787" cy="375602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Grace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25870" y="1438314"/>
            <a:ext cx="1919968" cy="613487"/>
          </a:xfrm>
          <a:prstGeom prst="rect">
            <a:avLst/>
          </a:prstGeom>
          <a:noFill/>
        </p:spPr>
        <p:txBody>
          <a:bodyPr wrap="square" lIns="139851" tIns="111880" rIns="139851" bIns="111880" rtlCol="0" anchor="ctr">
            <a:spAutoFit/>
          </a:bodyPr>
          <a:lstStyle/>
          <a:p>
            <a:pPr marL="0" marR="0" lvl="0" indent="0" algn="ctr" defTabSz="932215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0" cap="none" spc="-3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New Windows 10 Release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25747" y="5801096"/>
            <a:ext cx="12209846" cy="662663"/>
            <a:chOff x="225747" y="6225231"/>
            <a:chExt cx="12209846" cy="662663"/>
          </a:xfrm>
        </p:grpSpPr>
        <p:grpSp>
          <p:nvGrpSpPr>
            <p:cNvPr id="37" name="Group 36"/>
            <p:cNvGrpSpPr/>
            <p:nvPr/>
          </p:nvGrpSpPr>
          <p:grpSpPr>
            <a:xfrm>
              <a:off x="2944239" y="6225231"/>
              <a:ext cx="9491354" cy="662663"/>
              <a:chOff x="3073026" y="6225231"/>
              <a:chExt cx="9491354" cy="662663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11343310" y="6225231"/>
                <a:ext cx="1221070" cy="662663"/>
              </a:xfrm>
              <a:prstGeom prst="rightArrow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3073026" y="6362964"/>
                <a:ext cx="2522710" cy="372277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Evaluate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5615188" y="6362964"/>
                <a:ext cx="1859138" cy="372277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Pilot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7494531" y="6362964"/>
                <a:ext cx="4755799" cy="37227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Deploy / Use</a:t>
                </a:r>
              </a:p>
            </p:txBody>
          </p:sp>
        </p:grpSp>
        <p:sp>
          <p:nvSpPr>
            <p:cNvPr id="38" name="Diamond 37"/>
            <p:cNvSpPr/>
            <p:nvPr/>
          </p:nvSpPr>
          <p:spPr bwMode="auto">
            <a:xfrm>
              <a:off x="5280958" y="6370425"/>
              <a:ext cx="391433" cy="372277"/>
            </a:xfrm>
            <a:prstGeom prst="diamond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5747" y="6339301"/>
              <a:ext cx="2558745" cy="419716"/>
            </a:xfrm>
            <a:prstGeom prst="rect">
              <a:avLst/>
            </a:prstGeom>
            <a:noFill/>
          </p:spPr>
          <p:txBody>
            <a:bodyPr wrap="square" lIns="139851" tIns="111880" rIns="139851" bIns="111880" rtlCol="0">
              <a:spAutoFit/>
            </a:bodyPr>
            <a:lstStyle/>
            <a:p>
              <a:pPr marL="0" marR="0" lvl="0" indent="0" algn="ctr" defTabSz="932215" eaLnBrk="1" fontAlgn="auto" latinLnBrk="0" hangingPunct="1">
                <a:lnSpc>
                  <a:spcPct val="90000"/>
                </a:lnSpc>
                <a:spcBef>
                  <a:spcPts val="61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rPr>
                <a:t>The process repeats…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0478981" y="4883630"/>
            <a:ext cx="924449" cy="690431"/>
          </a:xfrm>
          <a:prstGeom prst="rect">
            <a:avLst/>
          </a:prstGeom>
          <a:noFill/>
        </p:spPr>
        <p:txBody>
          <a:bodyPr wrap="square" lIns="139851" tIns="111880" rIns="139851" bIns="111880" rtlCol="0">
            <a:spAutoFit/>
          </a:bodyPr>
          <a:lstStyle/>
          <a:p>
            <a:pPr marL="0" marR="0" lvl="0" indent="0" algn="ctr" defTabSz="932215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rPr>
              <a:t>60 days</a:t>
            </a:r>
          </a:p>
          <a:p>
            <a:pPr marL="0" marR="0" lvl="0" indent="0" algn="ctr" defTabSz="932215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330280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 bwMode="auto">
          <a:xfrm>
            <a:off x="317" y="5070566"/>
            <a:ext cx="1243584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97300"/>
            <a:ext cx="11889564" cy="917575"/>
          </a:xfrm>
        </p:spPr>
        <p:txBody>
          <a:bodyPr/>
          <a:lstStyle/>
          <a:p>
            <a:r>
              <a:rPr lang="en-US" dirty="0"/>
              <a:t>Windows as a service: Establishing a rhythm</a:t>
            </a:r>
            <a:br>
              <a:rPr lang="en-US" dirty="0"/>
            </a:br>
            <a:r>
              <a:rPr lang="en-US" sz="3200" dirty="0"/>
              <a:t>Two releases supported in market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17" y="4086407"/>
            <a:ext cx="1243584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17" y="3088056"/>
            <a:ext cx="1243584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17" y="2096801"/>
            <a:ext cx="1243584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0683562" y="2096801"/>
            <a:ext cx="0" cy="484632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25781" y="2096801"/>
            <a:ext cx="0" cy="484632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14005" y="2096801"/>
            <a:ext cx="0" cy="484632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10167" y="2096801"/>
            <a:ext cx="0" cy="484632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24102" y="2096801"/>
            <a:ext cx="0" cy="484632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26119" y="2096801"/>
            <a:ext cx="0" cy="484632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467974" y="2096801"/>
            <a:ext cx="0" cy="484632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06472" y="2096801"/>
            <a:ext cx="0" cy="484632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03080" y="2636549"/>
            <a:ext cx="1323041" cy="382794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(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done</a:t>
            </a:r>
            <a:r>
              <a:rPr kumimoji="0" lang="en-US" sz="11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26121" y="2636549"/>
            <a:ext cx="1087884" cy="382794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4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months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82602" y="2636549"/>
            <a:ext cx="3108237" cy="625938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12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months</a:t>
            </a:r>
          </a:p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-31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715" y="2276236"/>
            <a:ext cx="1445652" cy="555531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/>
          <a:p>
            <a:pPr marL="0" marR="0" lvl="0" indent="0" defTabSz="93241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1507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2715" y="3267491"/>
            <a:ext cx="1445652" cy="555531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/>
          <a:p>
            <a:pPr marL="0" marR="0" lvl="0" indent="0" defTabSz="93241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1511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93112" y="4667297"/>
            <a:ext cx="1323041" cy="382794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~8 months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84326" y="4638627"/>
            <a:ext cx="1087884" cy="382794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4 months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16648" y="4638627"/>
            <a:ext cx="4510562" cy="625938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~16 months</a:t>
            </a:r>
          </a:p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2715" y="4123226"/>
            <a:ext cx="2252671" cy="793748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/>
          <a:p>
            <a:pPr marL="0" marR="0" lvl="0" indent="0" defTabSz="93241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Summer 2016</a:t>
            </a:r>
          </a:p>
          <a:p>
            <a:pPr marL="0" marR="0" lvl="0" indent="0" defTabSz="93241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(Exact date TBD)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32528" y="1791254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July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52487" y="1781228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Nov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59906" y="1772251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Feb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36621" y="1785485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July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06455" y="1794314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Nov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17197" y="1785336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Feb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05149" y="1772250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July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4800" y="3648674"/>
            <a:ext cx="1323041" cy="382794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4 months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25793" y="3648674"/>
            <a:ext cx="1087883" cy="382794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4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months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46967" y="3635433"/>
            <a:ext cx="4697353" cy="382794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~ 20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months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022041" y="1781228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Nov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1136527" y="2253557"/>
            <a:ext cx="1989596" cy="373041"/>
          </a:xfrm>
          <a:prstGeom prst="rect">
            <a:avLst/>
          </a:prstGeom>
          <a:pattFill prst="narVert">
            <a:fgClr>
              <a:srgbClr val="0078D7"/>
            </a:fgClr>
            <a:bgClr>
              <a:srgbClr val="565656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Evaluate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3126123" y="2253557"/>
            <a:ext cx="1087883" cy="373041"/>
          </a:xfrm>
          <a:prstGeom prst="rect">
            <a:avLst/>
          </a:prstGeom>
          <a:solidFill>
            <a:srgbClr val="429A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Pilot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4208253" y="2253557"/>
            <a:ext cx="3268969" cy="373041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 / Use</a:t>
            </a:r>
          </a:p>
        </p:txBody>
      </p:sp>
      <p:sp>
        <p:nvSpPr>
          <p:cNvPr id="41" name="Diamond 40"/>
          <p:cNvSpPr/>
          <p:nvPr/>
        </p:nvSpPr>
        <p:spPr bwMode="auto">
          <a:xfrm>
            <a:off x="2985743" y="2295063"/>
            <a:ext cx="279781" cy="279781"/>
          </a:xfrm>
          <a:prstGeom prst="diamond">
            <a:avLst/>
          </a:prstGeom>
          <a:solidFill>
            <a:srgbClr val="0078D7"/>
          </a:solidFill>
          <a:ln w="41275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132863" y="3273354"/>
            <a:ext cx="1101832" cy="373041"/>
          </a:xfrm>
          <a:prstGeom prst="rect">
            <a:avLst/>
          </a:prstGeom>
          <a:pattFill prst="narVert">
            <a:fgClr>
              <a:srgbClr val="0078D7"/>
            </a:fgClr>
            <a:bgClr>
              <a:srgbClr val="565656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Evaluate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4234696" y="3273354"/>
            <a:ext cx="1094552" cy="373041"/>
          </a:xfrm>
          <a:prstGeom prst="rect">
            <a:avLst/>
          </a:prstGeom>
          <a:solidFill>
            <a:srgbClr val="429A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Pilot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329251" y="3273354"/>
            <a:ext cx="4777333" cy="373041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     Deploy / Use</a:t>
            </a:r>
          </a:p>
        </p:txBody>
      </p:sp>
      <p:sp>
        <p:nvSpPr>
          <p:cNvPr id="45" name="Diamond 44"/>
          <p:cNvSpPr/>
          <p:nvPr/>
        </p:nvSpPr>
        <p:spPr bwMode="auto">
          <a:xfrm>
            <a:off x="4085519" y="3316101"/>
            <a:ext cx="279781" cy="279781"/>
          </a:xfrm>
          <a:prstGeom prst="diamond">
            <a:avLst/>
          </a:prstGeom>
          <a:solidFill>
            <a:srgbClr val="0078D7"/>
          </a:solidFill>
          <a:ln w="41275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469007" y="2253557"/>
            <a:ext cx="745341" cy="373041"/>
          </a:xfrm>
          <a:prstGeom prst="rect">
            <a:avLst/>
          </a:prstGeom>
          <a:solidFill>
            <a:srgbClr val="429A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0095957" y="3273354"/>
            <a:ext cx="745341" cy="373041"/>
          </a:xfrm>
          <a:prstGeom prst="rect">
            <a:avLst/>
          </a:prstGeom>
          <a:solidFill>
            <a:srgbClr val="429A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213237" y="4262818"/>
            <a:ext cx="2196932" cy="373041"/>
          </a:xfrm>
          <a:prstGeom prst="rect">
            <a:avLst/>
          </a:prstGeom>
          <a:pattFill prst="narVert">
            <a:fgClr>
              <a:srgbClr val="0078D7"/>
            </a:fgClr>
            <a:bgClr>
              <a:srgbClr val="565656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Evaluate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6413508" y="4262818"/>
            <a:ext cx="1045220" cy="373041"/>
          </a:xfrm>
          <a:prstGeom prst="rect">
            <a:avLst/>
          </a:prstGeom>
          <a:solidFill>
            <a:srgbClr val="429A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Pilot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7458729" y="4262818"/>
            <a:ext cx="4347541" cy="373041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 / Use </a:t>
            </a:r>
          </a:p>
        </p:txBody>
      </p:sp>
      <p:sp>
        <p:nvSpPr>
          <p:cNvPr id="52" name="Diamond 51"/>
          <p:cNvSpPr/>
          <p:nvPr/>
        </p:nvSpPr>
        <p:spPr bwMode="auto">
          <a:xfrm>
            <a:off x="6281000" y="4332113"/>
            <a:ext cx="279781" cy="279781"/>
          </a:xfrm>
          <a:prstGeom prst="diamond">
            <a:avLst/>
          </a:prstGeom>
          <a:solidFill>
            <a:srgbClr val="0078D7"/>
          </a:solidFill>
          <a:ln w="41275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11341" y="1525197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2016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855802" y="1549458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2017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496233" y="2636548"/>
            <a:ext cx="853408" cy="396644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60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days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104933" y="3646395"/>
            <a:ext cx="752616" cy="382794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60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days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11791630" y="2096801"/>
            <a:ext cx="0" cy="484632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 bwMode="auto">
          <a:xfrm>
            <a:off x="11805988" y="4262818"/>
            <a:ext cx="629604" cy="373041"/>
          </a:xfrm>
          <a:prstGeom prst="rect">
            <a:avLst/>
          </a:prstGeom>
          <a:solidFill>
            <a:srgbClr val="429A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130008" y="1772251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Feb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180382" y="1549018"/>
            <a:ext cx="1323041" cy="399927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2018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682018" y="4748916"/>
            <a:ext cx="730878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60 days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2715" y="5146623"/>
            <a:ext cx="3494837" cy="793748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/>
          <a:p>
            <a:pPr marL="0" marR="0" lvl="0" indent="0" defTabSz="93241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Example 2017 Release</a:t>
            </a:r>
          </a:p>
          <a:p>
            <a:pPr marL="0" marR="0" lvl="0" indent="0" defTabSz="93241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(Hypothetical date)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26290" y="5621769"/>
            <a:ext cx="1323041" cy="382794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~8 months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66709" y="5621769"/>
            <a:ext cx="1087884" cy="382794"/>
          </a:xfrm>
          <a:prstGeom prst="rect">
            <a:avLst/>
          </a:prstGeom>
          <a:noFill/>
        </p:spPr>
        <p:txBody>
          <a:bodyPr wrap="square" lIns="142635" tIns="114108" rIns="142635" bIns="114108" rtlCol="0">
            <a:spAutoFit/>
          </a:bodyPr>
          <a:lstStyle/>
          <a:p>
            <a:pPr marL="0" marR="0" lvl="0" indent="0" algn="ctr" defTabSz="950766" eaLnBrk="1" fontAlgn="auto" latinLnBrk="0" hangingPunct="1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~4 months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432170" y="5260196"/>
            <a:ext cx="2613720" cy="373041"/>
          </a:xfrm>
          <a:prstGeom prst="rect">
            <a:avLst/>
          </a:prstGeom>
          <a:pattFill prst="narVert">
            <a:fgClr>
              <a:srgbClr val="0078D7"/>
            </a:fgClr>
            <a:bgClr>
              <a:srgbClr val="565656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Evaluate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9022928" y="5260196"/>
            <a:ext cx="1087883" cy="373041"/>
          </a:xfrm>
          <a:prstGeom prst="rect">
            <a:avLst/>
          </a:prstGeom>
          <a:solidFill>
            <a:srgbClr val="429A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Pilot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10100293" y="5260196"/>
            <a:ext cx="2345109" cy="373041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 / Use</a:t>
            </a:r>
          </a:p>
        </p:txBody>
      </p:sp>
      <p:sp>
        <p:nvSpPr>
          <p:cNvPr id="67" name="Diamond 66"/>
          <p:cNvSpPr/>
          <p:nvPr/>
        </p:nvSpPr>
        <p:spPr bwMode="auto">
          <a:xfrm>
            <a:off x="8891411" y="5302998"/>
            <a:ext cx="279781" cy="279781"/>
          </a:xfrm>
          <a:prstGeom prst="diamond">
            <a:avLst/>
          </a:prstGeom>
          <a:solidFill>
            <a:srgbClr val="0078D7"/>
          </a:solidFill>
          <a:ln w="41275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5368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098762"/>
          </a:xfrm>
        </p:spPr>
        <p:txBody>
          <a:bodyPr/>
          <a:lstStyle/>
          <a:p>
            <a:r>
              <a:rPr lang="en-US" sz="6600" dirty="0"/>
              <a:t>How to do </a:t>
            </a:r>
            <a:r>
              <a:rPr lang="en-US" sz="6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Windows as a Service</a:t>
            </a:r>
          </a:p>
        </p:txBody>
      </p:sp>
    </p:spTree>
    <p:extLst>
      <p:ext uri="{BB962C8B-B14F-4D97-AF65-F5344CB8AC3E}">
        <p14:creationId xmlns:p14="http://schemas.microsoft.com/office/powerpoint/2010/main" val="74874924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change</a:t>
            </a:r>
          </a:p>
        </p:txBody>
      </p:sp>
      <p:graphicFrame>
        <p:nvGraphicFramePr>
          <p:cNvPr id="3" name="Chart 2"/>
          <p:cNvGraphicFramePr/>
          <p:nvPr>
            <p:extLst/>
          </p:nvPr>
        </p:nvGraphicFramePr>
        <p:xfrm>
          <a:off x="417277" y="1321010"/>
          <a:ext cx="10998288" cy="2755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/>
          </p:nvPr>
        </p:nvGraphicFramePr>
        <p:xfrm>
          <a:off x="417277" y="4033510"/>
          <a:ext cx="10998288" cy="2717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537969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764345"/>
              </p:ext>
            </p:extLst>
          </p:nvPr>
        </p:nvGraphicFramePr>
        <p:xfrm>
          <a:off x="274639" y="1592262"/>
          <a:ext cx="11734799" cy="4177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026">
                  <a:extLst>
                    <a:ext uri="{9D8B030D-6E8A-4147-A177-3AD203B41FA5}">
                      <a16:colId xmlns:a16="http://schemas.microsoft.com/office/drawing/2014/main" val="1860728608"/>
                    </a:ext>
                  </a:extLst>
                </a:gridCol>
                <a:gridCol w="2533110">
                  <a:extLst>
                    <a:ext uri="{9D8B030D-6E8A-4147-A177-3AD203B41FA5}">
                      <a16:colId xmlns:a16="http://schemas.microsoft.com/office/drawing/2014/main" val="1673371541"/>
                    </a:ext>
                  </a:extLst>
                </a:gridCol>
                <a:gridCol w="2533110">
                  <a:extLst>
                    <a:ext uri="{9D8B030D-6E8A-4147-A177-3AD203B41FA5}">
                      <a16:colId xmlns:a16="http://schemas.microsoft.com/office/drawing/2014/main" val="4078571987"/>
                    </a:ext>
                  </a:extLst>
                </a:gridCol>
                <a:gridCol w="2533110">
                  <a:extLst>
                    <a:ext uri="{9D8B030D-6E8A-4147-A177-3AD203B41FA5}">
                      <a16:colId xmlns:a16="http://schemas.microsoft.com/office/drawing/2014/main" val="330406170"/>
                    </a:ext>
                  </a:extLst>
                </a:gridCol>
                <a:gridCol w="876481">
                  <a:extLst>
                    <a:ext uri="{9D8B030D-6E8A-4147-A177-3AD203B41FA5}">
                      <a16:colId xmlns:a16="http://schemas.microsoft.com/office/drawing/2014/main" val="3209105062"/>
                    </a:ext>
                  </a:extLst>
                </a:gridCol>
                <a:gridCol w="876481">
                  <a:extLst>
                    <a:ext uri="{9D8B030D-6E8A-4147-A177-3AD203B41FA5}">
                      <a16:colId xmlns:a16="http://schemas.microsoft.com/office/drawing/2014/main" val="3037881235"/>
                    </a:ext>
                  </a:extLst>
                </a:gridCol>
                <a:gridCol w="876481">
                  <a:extLst>
                    <a:ext uri="{9D8B030D-6E8A-4147-A177-3AD203B41FA5}">
                      <a16:colId xmlns:a16="http://schemas.microsoft.com/office/drawing/2014/main" val="1690013346"/>
                    </a:ext>
                  </a:extLst>
                </a:gridCol>
              </a:tblGrid>
              <a:tr h="6096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Day</a:t>
                      </a:r>
                      <a:endParaRPr lang="en-US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Day 1</a:t>
                      </a:r>
                    </a:p>
                    <a:p>
                      <a:pPr algn="ctr"/>
                      <a:r>
                        <a:rPr lang="en-US" sz="1200" dirty="0"/>
                        <a:t>Deployment</a:t>
                      </a:r>
                      <a:endParaRPr lang="en-US" sz="12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Day 2</a:t>
                      </a:r>
                    </a:p>
                    <a:p>
                      <a:pPr algn="ctr"/>
                      <a:r>
                        <a:rPr lang="en-US" sz="1200" dirty="0"/>
                        <a:t>Management</a:t>
                      </a:r>
                      <a:endParaRPr lang="en-US" sz="12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Day 3</a:t>
                      </a:r>
                    </a:p>
                    <a:p>
                      <a:pPr algn="ctr"/>
                      <a:r>
                        <a:rPr lang="en-US" sz="1200" dirty="0"/>
                        <a:t>Security</a:t>
                      </a:r>
                      <a:endParaRPr lang="en-US" sz="12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78D7"/>
                          </a:solidFill>
                        </a:rPr>
                        <a:t>Day 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0078D7"/>
                          </a:solidFill>
                        </a:rPr>
                        <a:t>Windows for CSP</a:t>
                      </a:r>
                      <a:endParaRPr lang="en-US" sz="1200" b="0" dirty="0">
                        <a:solidFill>
                          <a:srgbClr val="0078D7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93489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bg1"/>
                          </a:solidFill>
                        </a:rPr>
                        <a:t>Deployment</a:t>
                      </a:r>
                      <a:endParaRPr lang="en-US" sz="900" b="0" kern="12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bg1"/>
                          </a:solidFill>
                        </a:rPr>
                        <a:t>Management</a:t>
                      </a:r>
                      <a:endParaRPr lang="en-US" sz="900" b="0" kern="12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bg1"/>
                          </a:solidFill>
                        </a:rPr>
                        <a:t>Security</a:t>
                      </a:r>
                      <a:endParaRPr lang="en-US" sz="900" b="0" kern="12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937543"/>
                  </a:ext>
                </a:extLst>
              </a:tr>
              <a:tr h="637430"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Synopsis</a:t>
                      </a:r>
                      <a:endParaRPr lang="en-US" sz="1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Module 1 – 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1 – Base System Setup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1 – Analysis Of Common Threats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1 – Windows for SMB Partners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304522"/>
                  </a:ext>
                </a:extLst>
              </a:tr>
              <a:tr h="63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2 – Applications</a:t>
                      </a:r>
                      <a:r>
                        <a:rPr lang="en-US" sz="1100" baseline="0" dirty="0"/>
                        <a:t> &amp; Updates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2 – Configuration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2 – Hardening Windows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2 – Windows Ent. Subscription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0145"/>
                  </a:ext>
                </a:extLst>
              </a:tr>
              <a:tr h="63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078D7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Module 3 – Windows</a:t>
                      </a:r>
                      <a:r>
                        <a:rPr lang="en-US" sz="1100" baseline="0" dirty="0">
                          <a:solidFill>
                            <a:srgbClr val="0078D7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as a Service (</a:t>
                      </a:r>
                      <a:r>
                        <a:rPr lang="en-US" sz="1100" baseline="0" dirty="0" err="1">
                          <a:solidFill>
                            <a:srgbClr val="0078D7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WaaS</a:t>
                      </a:r>
                      <a:r>
                        <a:rPr lang="en-US" sz="1100" baseline="0" dirty="0">
                          <a:solidFill>
                            <a:srgbClr val="0078D7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)</a:t>
                      </a:r>
                      <a:endParaRPr lang="en-US" sz="1100" dirty="0">
                        <a:solidFill>
                          <a:srgbClr val="0078D7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Module 3 – Managing Client Devices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3 – Advanced Threat Protection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3 – Deployment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859801"/>
                  </a:ext>
                </a:extLst>
              </a:tr>
              <a:tr h="63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4 – Browsers &amp; Internet Security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Module 4 – Advanced management options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4 – Information Security (AIP/WIP)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4 – Managing Updates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951200"/>
                  </a:ext>
                </a:extLst>
              </a:tr>
              <a:tr h="6374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5 – Secure Boot &amp; Device Guard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Module 5 - Advanced management options II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5 – Internet Security </a:t>
                      </a:r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/>
                      <a:endParaRPr lang="en-US" sz="1100" dirty="0"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993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8023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needs to change</a:t>
            </a:r>
          </a:p>
        </p:txBody>
      </p:sp>
      <p:graphicFrame>
        <p:nvGraphicFramePr>
          <p:cNvPr id="3" name="Chart 2"/>
          <p:cNvGraphicFramePr/>
          <p:nvPr>
            <p:extLst/>
          </p:nvPr>
        </p:nvGraphicFramePr>
        <p:xfrm>
          <a:off x="274639" y="1766785"/>
          <a:ext cx="4416619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2437" y="1766785"/>
            <a:ext cx="6466906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Total costs over three years of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WaaS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needs to be the same or better than the traditional deployment project cost</a:t>
            </a:r>
          </a:p>
          <a:p>
            <a:pPr marL="223838" marR="0" lvl="1" indent="-2238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Application testing and validation</a:t>
            </a:r>
          </a:p>
          <a:p>
            <a:pPr marL="223838" marR="0" lvl="1" indent="-2238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Infrastructure remediation, upgrades</a:t>
            </a:r>
          </a:p>
          <a:p>
            <a:pPr marL="223838" marR="0" lvl="1" indent="-2238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Deployment itself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All need to be reduced by nearly an order of magnitude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Imaging costs can be eliminated</a:t>
            </a:r>
          </a:p>
          <a:p>
            <a:pPr marR="0" lvl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Customers want proof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98800" y="4813007"/>
            <a:ext cx="568296" cy="568296"/>
            <a:chOff x="5729288" y="3511551"/>
            <a:chExt cx="969963" cy="969963"/>
          </a:xfrm>
          <a:solidFill>
            <a:schemeClr val="tx1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969000" y="3756026"/>
              <a:ext cx="485775" cy="477838"/>
            </a:xfrm>
            <a:custGeom>
              <a:avLst/>
              <a:gdLst>
                <a:gd name="T0" fmla="*/ 141 w 306"/>
                <a:gd name="T1" fmla="*/ 14 h 301"/>
                <a:gd name="T2" fmla="*/ 271 w 306"/>
                <a:gd name="T3" fmla="*/ 141 h 301"/>
                <a:gd name="T4" fmla="*/ 0 w 306"/>
                <a:gd name="T5" fmla="*/ 141 h 301"/>
                <a:gd name="T6" fmla="*/ 0 w 306"/>
                <a:gd name="T7" fmla="*/ 160 h 301"/>
                <a:gd name="T8" fmla="*/ 271 w 306"/>
                <a:gd name="T9" fmla="*/ 160 h 301"/>
                <a:gd name="T10" fmla="*/ 141 w 306"/>
                <a:gd name="T11" fmla="*/ 287 h 301"/>
                <a:gd name="T12" fmla="*/ 156 w 306"/>
                <a:gd name="T13" fmla="*/ 301 h 301"/>
                <a:gd name="T14" fmla="*/ 306 w 306"/>
                <a:gd name="T15" fmla="*/ 150 h 301"/>
                <a:gd name="T16" fmla="*/ 156 w 306"/>
                <a:gd name="T17" fmla="*/ 0 h 301"/>
                <a:gd name="T18" fmla="*/ 141 w 306"/>
                <a:gd name="T19" fmla="*/ 1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1">
                  <a:moveTo>
                    <a:pt x="141" y="14"/>
                  </a:moveTo>
                  <a:lnTo>
                    <a:pt x="271" y="141"/>
                  </a:lnTo>
                  <a:lnTo>
                    <a:pt x="0" y="141"/>
                  </a:lnTo>
                  <a:lnTo>
                    <a:pt x="0" y="160"/>
                  </a:lnTo>
                  <a:lnTo>
                    <a:pt x="271" y="160"/>
                  </a:lnTo>
                  <a:lnTo>
                    <a:pt x="141" y="287"/>
                  </a:lnTo>
                  <a:lnTo>
                    <a:pt x="156" y="301"/>
                  </a:lnTo>
                  <a:lnTo>
                    <a:pt x="306" y="150"/>
                  </a:lnTo>
                  <a:lnTo>
                    <a:pt x="156" y="0"/>
                  </a:lnTo>
                  <a:lnTo>
                    <a:pt x="141" y="14"/>
                  </a:ln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5729288" y="3511551"/>
              <a:ext cx="969963" cy="969963"/>
            </a:xfrm>
            <a:custGeom>
              <a:avLst/>
              <a:gdLst>
                <a:gd name="T0" fmla="*/ 127 w 255"/>
                <a:gd name="T1" fmla="*/ 255 h 255"/>
                <a:gd name="T2" fmla="*/ 0 w 255"/>
                <a:gd name="T3" fmla="*/ 127 h 255"/>
                <a:gd name="T4" fmla="*/ 127 w 255"/>
                <a:gd name="T5" fmla="*/ 0 h 255"/>
                <a:gd name="T6" fmla="*/ 255 w 255"/>
                <a:gd name="T7" fmla="*/ 127 h 255"/>
                <a:gd name="T8" fmla="*/ 127 w 255"/>
                <a:gd name="T9" fmla="*/ 255 h 255"/>
                <a:gd name="T10" fmla="*/ 127 w 255"/>
                <a:gd name="T11" fmla="*/ 8 h 255"/>
                <a:gd name="T12" fmla="*/ 8 w 255"/>
                <a:gd name="T13" fmla="*/ 127 h 255"/>
                <a:gd name="T14" fmla="*/ 127 w 255"/>
                <a:gd name="T15" fmla="*/ 247 h 255"/>
                <a:gd name="T16" fmla="*/ 247 w 255"/>
                <a:gd name="T17" fmla="*/ 127 h 255"/>
                <a:gd name="T18" fmla="*/ 127 w 255"/>
                <a:gd name="T19" fmla="*/ 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7" y="255"/>
                  </a:moveTo>
                  <a:cubicBezTo>
                    <a:pt x="57" y="255"/>
                    <a:pt x="0" y="19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97" y="0"/>
                    <a:pt x="255" y="57"/>
                    <a:pt x="255" y="127"/>
                  </a:cubicBezTo>
                  <a:cubicBezTo>
                    <a:pt x="255" y="197"/>
                    <a:pt x="197" y="255"/>
                    <a:pt x="127" y="255"/>
                  </a:cubicBezTo>
                  <a:close/>
                  <a:moveTo>
                    <a:pt x="127" y="8"/>
                  </a:moveTo>
                  <a:cubicBezTo>
                    <a:pt x="61" y="8"/>
                    <a:pt x="8" y="61"/>
                    <a:pt x="8" y="127"/>
                  </a:cubicBezTo>
                  <a:cubicBezTo>
                    <a:pt x="8" y="193"/>
                    <a:pt x="61" y="247"/>
                    <a:pt x="127" y="247"/>
                  </a:cubicBezTo>
                  <a:cubicBezTo>
                    <a:pt x="193" y="247"/>
                    <a:pt x="247" y="193"/>
                    <a:pt x="247" y="127"/>
                  </a:cubicBezTo>
                  <a:cubicBezTo>
                    <a:pt x="247" y="61"/>
                    <a:pt x="193" y="8"/>
                    <a:pt x="127" y="8"/>
                  </a:cubicBez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7296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through deployment strategy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98475" y="1701800"/>
            <a:ext cx="552450" cy="552450"/>
          </a:xfrm>
          <a:prstGeom prst="ellipse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3962" y="1739508"/>
            <a:ext cx="9538006" cy="477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5361" rIns="104219" bIns="65362" numCol="1" spcCol="1270" anchor="t" anchorCtr="0">
            <a:noAutofit/>
          </a:bodyPr>
          <a:lstStyle/>
          <a:p>
            <a:pPr marL="0" marR="0" lvl="1" indent="0" defTabSz="90669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Configure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Insider PCs</a:t>
            </a:r>
          </a:p>
          <a:p>
            <a:pPr marL="230188" lvl="1" indent="-230188" defTabSz="90669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chemeClr val="tx1"/>
                </a:solidFill>
              </a:rPr>
              <a:t>Lab or secondary PCs</a:t>
            </a:r>
          </a:p>
          <a:p>
            <a:pPr marL="230188" lvl="1" indent="-230188" defTabSz="90669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chemeClr val="tx1"/>
                </a:solidFill>
              </a:rPr>
              <a:t>Enough to explore new features, measure compatibility</a:t>
            </a:r>
          </a:p>
          <a:p>
            <a:pPr marL="230188" marR="0" lvl="1" indent="-230188" defTabSz="90669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98475" y="2854739"/>
            <a:ext cx="552450" cy="552450"/>
          </a:xfrm>
          <a:prstGeom prst="ellipse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243962" y="2892447"/>
            <a:ext cx="9538006" cy="477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5361" rIns="104219" bIns="65362" numCol="1" spcCol="1270" anchor="t" anchorCtr="0">
            <a:noAutofit/>
          </a:bodyPr>
          <a:lstStyle/>
          <a:p>
            <a:pPr marL="0" lvl="1" defTabSz="90669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kern="0" dirty="0">
                <a:solidFill>
                  <a:schemeClr val="accent1"/>
                </a:solidFill>
              </a:rPr>
              <a:t>Identify</a:t>
            </a:r>
            <a:r>
              <a:rPr lang="en-US" sz="2400" kern="0" dirty="0">
                <a:solidFill>
                  <a:sysClr val="windowText" lastClr="000000"/>
                </a:solidFill>
              </a:rPr>
              <a:t> </a:t>
            </a:r>
            <a:r>
              <a:rPr lang="en-US" sz="2400" kern="0" dirty="0">
                <a:solidFill>
                  <a:sysClr val="windowText" lastClr="000000"/>
                </a:solidFill>
                <a:latin typeface="+mj-lt"/>
              </a:rPr>
              <a:t>special PCs</a:t>
            </a:r>
          </a:p>
          <a:p>
            <a:pPr marL="230188" lvl="1" indent="-230188" defTabSz="90669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chemeClr val="tx1"/>
                </a:solidFill>
              </a:rPr>
              <a:t>Deploy Windows 10 Enterprise LTSB</a:t>
            </a:r>
          </a:p>
          <a:p>
            <a:pPr marL="230188" lvl="1" indent="-230188" defTabSz="90669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chemeClr val="tx1"/>
                </a:solidFill>
              </a:rPr>
              <a:t>Limited numbers (we hope)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98475" y="4007678"/>
            <a:ext cx="552450" cy="552450"/>
          </a:xfrm>
          <a:prstGeom prst="ellipse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3962" y="4045386"/>
            <a:ext cx="9538006" cy="477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5361" rIns="104219" bIns="65362" numCol="1" spcCol="1270" anchor="t" anchorCtr="0">
            <a:noAutofit/>
          </a:bodyPr>
          <a:lstStyle/>
          <a:p>
            <a:pPr marL="0" lvl="1" defTabSz="90669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kern="0" dirty="0">
                <a:solidFill>
                  <a:schemeClr val="accent1"/>
                </a:solidFill>
              </a:rPr>
              <a:t>Recruit</a:t>
            </a:r>
            <a:r>
              <a:rPr lang="en-US" sz="2400" kern="0" dirty="0">
                <a:solidFill>
                  <a:sysClr val="windowText" lastClr="000000"/>
                </a:solidFill>
              </a:rPr>
              <a:t> </a:t>
            </a:r>
            <a:r>
              <a:rPr lang="en-US" sz="2400" kern="0" dirty="0">
                <a:solidFill>
                  <a:sysClr val="windowText" lastClr="000000"/>
                </a:solidFill>
                <a:latin typeface="+mj-lt"/>
              </a:rPr>
              <a:t>volunteers for pilots</a:t>
            </a:r>
          </a:p>
          <a:p>
            <a:pPr marL="230188" lvl="1" indent="-230188" defTabSz="90669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chemeClr val="tx1"/>
                </a:solidFill>
              </a:rPr>
              <a:t>Willing participants who will provide feedback</a:t>
            </a:r>
          </a:p>
          <a:p>
            <a:pPr marL="230188" lvl="1" indent="-230188" defTabSz="90669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chemeClr val="tx1"/>
                </a:solidFill>
              </a:rPr>
              <a:t>Cover the broadest set of apps and devices possible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98475" y="5160616"/>
            <a:ext cx="552450" cy="552450"/>
          </a:xfrm>
          <a:prstGeom prst="ellipse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43962" y="5198324"/>
            <a:ext cx="9538006" cy="477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5361" rIns="104219" bIns="65362" numCol="1" spcCol="1270" anchor="t" anchorCtr="0">
            <a:noAutofit/>
          </a:bodyPr>
          <a:lstStyle/>
          <a:p>
            <a:pPr marL="0" lvl="1" defTabSz="90669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kern="0" dirty="0">
                <a:solidFill>
                  <a:schemeClr val="accent1"/>
                </a:solidFill>
              </a:rPr>
              <a:t>Divide </a:t>
            </a:r>
            <a:r>
              <a:rPr lang="en-US" sz="2400" kern="0" dirty="0">
                <a:solidFill>
                  <a:schemeClr val="tx1"/>
                </a:solidFill>
                <a:latin typeface="+mj-lt"/>
              </a:rPr>
              <a:t>broad population of PCs</a:t>
            </a:r>
          </a:p>
          <a:p>
            <a:pPr marL="230188" lvl="1" indent="-230188" defTabSz="90669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chemeClr val="tx1"/>
                </a:solidFill>
              </a:rPr>
              <a:t>Standard deployment best practice</a:t>
            </a:r>
          </a:p>
          <a:p>
            <a:pPr marL="230188" lvl="1" indent="-230188" defTabSz="90669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chemeClr val="tx1"/>
                </a:solidFill>
              </a:rPr>
              <a:t>Focus on risk reduction, minimizing disruption</a:t>
            </a:r>
          </a:p>
        </p:txBody>
      </p:sp>
    </p:spTree>
    <p:extLst>
      <p:ext uri="{BB962C8B-B14F-4D97-AF65-F5344CB8AC3E}">
        <p14:creationId xmlns:p14="http://schemas.microsoft.com/office/powerpoint/2010/main" val="14638878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</a:t>
            </a:r>
            <a:r>
              <a:rPr lang="en-US" dirty="0" err="1"/>
              <a:t>WaaS</a:t>
            </a:r>
            <a:endParaRPr lang="en-US" dirty="0"/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198437" y="3725862"/>
            <a:ext cx="1828800" cy="5334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Update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98437" y="4411662"/>
            <a:ext cx="1828800" cy="5334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Update for Business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198437" y="5097462"/>
            <a:ext cx="1828800" cy="5334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WSUS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98437" y="5783262"/>
            <a:ext cx="1828800" cy="5334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SCCM</a:t>
            </a: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2484437" y="1439862"/>
            <a:ext cx="1828800" cy="5334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Insider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4465637" y="1439862"/>
            <a:ext cx="1828800" cy="5334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 Branch</a:t>
            </a: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6446837" y="1439862"/>
            <a:ext cx="1828800" cy="5334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 Branch for Business +0</a:t>
            </a: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8428037" y="1439862"/>
            <a:ext cx="1828800" cy="5334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 Branch for Business +60</a:t>
            </a: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10409237" y="1439862"/>
            <a:ext cx="1828800" cy="5334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LTSB</a:t>
            </a: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2484437" y="2179198"/>
            <a:ext cx="1828800" cy="13180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Developers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IT Pro Test/Lab</a:t>
            </a:r>
          </a:p>
        </p:txBody>
      </p:sp>
      <p:sp>
        <p:nvSpPr>
          <p:cNvPr id="14" name="Rectangle: Rounded Corners 13"/>
          <p:cNvSpPr/>
          <p:nvPr/>
        </p:nvSpPr>
        <p:spPr bwMode="auto">
          <a:xfrm>
            <a:off x="4465637" y="2176515"/>
            <a:ext cx="1828800" cy="13180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Dev/Test/QA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UAT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IT Pro Primary</a:t>
            </a:r>
          </a:p>
        </p:txBody>
      </p:sp>
      <p:sp>
        <p:nvSpPr>
          <p:cNvPr id="15" name="Rectangle: Rounded Corners 14"/>
          <p:cNvSpPr/>
          <p:nvPr/>
        </p:nvSpPr>
        <p:spPr bwMode="auto">
          <a:xfrm>
            <a:off x="6446837" y="2173832"/>
            <a:ext cx="1828800" cy="13180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Production Pilot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Early Adopters</a:t>
            </a:r>
          </a:p>
        </p:txBody>
      </p:sp>
      <p:sp>
        <p:nvSpPr>
          <p:cNvPr id="16" name="Rectangle: Rounded Corners 15"/>
          <p:cNvSpPr/>
          <p:nvPr/>
        </p:nvSpPr>
        <p:spPr bwMode="auto">
          <a:xfrm>
            <a:off x="8428037" y="2171149"/>
            <a:ext cx="1828800" cy="13180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Production Phase 1 Rollout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(Continues with Phase 2, etc.)</a:t>
            </a:r>
          </a:p>
        </p:txBody>
      </p:sp>
      <p:sp>
        <p:nvSpPr>
          <p:cNvPr id="17" name="Rectangle: Rounded Corners 16"/>
          <p:cNvSpPr/>
          <p:nvPr/>
        </p:nvSpPr>
        <p:spPr bwMode="auto">
          <a:xfrm>
            <a:off x="10409237" y="2168466"/>
            <a:ext cx="1828800" cy="13180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Fixed-Purpose Workstations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2484437" y="3726678"/>
          <a:ext cx="9753600" cy="2674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399368874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72936314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721654359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3688815567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619365092"/>
                    </a:ext>
                  </a:extLst>
                </a:gridCol>
              </a:tblGrid>
              <a:tr h="6474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“Defer Upgrades”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Probably Disabled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772702"/>
                  </a:ext>
                </a:extLst>
              </a:tr>
              <a:tr h="6474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Disabled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Enabled </a:t>
                      </a:r>
                    </a:p>
                    <a:p>
                      <a:pPr algn="ctr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Branch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Enabled</a:t>
                      </a:r>
                    </a:p>
                    <a:p>
                      <a:pPr algn="ctr"/>
                      <a:r>
                        <a:rPr lang="en-US" dirty="0"/>
                        <a:t>CBB - 0 Days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Enabled</a:t>
                      </a:r>
                    </a:p>
                    <a:p>
                      <a:pPr algn="ctr"/>
                      <a:r>
                        <a:rPr lang="en-US" dirty="0"/>
                        <a:t>CBB – 60 Days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034721"/>
                  </a:ext>
                </a:extLst>
              </a:tr>
              <a:tr h="6474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WSUS-CB</a:t>
                      </a:r>
                    </a:p>
                    <a:p>
                      <a:pPr algn="ctr"/>
                      <a:r>
                        <a:rPr lang="en-US" sz="1400" dirty="0"/>
                        <a:t>Set Affinity/Targeting with GPO*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WSUS-CBB+0</a:t>
                      </a:r>
                    </a:p>
                    <a:p>
                      <a:pPr algn="ctr"/>
                      <a:r>
                        <a:rPr lang="en-US" sz="1400" dirty="0"/>
                        <a:t>Set Affinity/Targeting with GPO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WSUS-CBB+60</a:t>
                      </a:r>
                    </a:p>
                    <a:p>
                      <a:pPr algn="ctr"/>
                      <a:r>
                        <a:rPr lang="en-US" sz="1400" dirty="0"/>
                        <a:t>Set Affinity/Targeting with GPO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Updates only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25816"/>
                  </a:ext>
                </a:extLst>
              </a:tr>
              <a:tr h="6474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CB</a:t>
                      </a:r>
                    </a:p>
                    <a:p>
                      <a:pPr algn="ctr"/>
                      <a:r>
                        <a:rPr lang="en-US" dirty="0"/>
                        <a:t>Servicing Plan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CBB+0</a:t>
                      </a:r>
                    </a:p>
                    <a:p>
                      <a:pPr algn="ctr"/>
                      <a:r>
                        <a:rPr lang="en-US" dirty="0"/>
                        <a:t>Servicing Plan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CBB+60</a:t>
                      </a:r>
                    </a:p>
                    <a:p>
                      <a:pPr algn="ctr"/>
                      <a:r>
                        <a:rPr lang="en-US" dirty="0"/>
                        <a:t>Servicing</a:t>
                      </a:r>
                      <a:r>
                        <a:rPr lang="en-US" baseline="0" dirty="0"/>
                        <a:t> Plan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Updates only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05886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332037" y="6453756"/>
            <a:ext cx="877791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*Specify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Intranet Microsoft Update service location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Enable client-side targeting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0822555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1820862"/>
            <a:ext cx="5410809" cy="5016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en-US" sz="3900" dirty="0">
                <a:solidFill>
                  <a:schemeClr val="tx1"/>
                </a:solidFill>
              </a:rPr>
              <a:t>Windows 10: Specifying a preference for what comes next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74639" y="1895341"/>
            <a:ext cx="5600381" cy="3755651"/>
          </a:xfrm>
          <a:prstGeom prst="rect">
            <a:avLst/>
          </a:prstGeom>
        </p:spPr>
        <p:txBody>
          <a:bodyPr lIns="146304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Devices are not considered CB or CBB</a:t>
            </a: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Windows 10 releases transition from one stage to the next</a:t>
            </a:r>
          </a:p>
          <a:p>
            <a:pPr marL="7937" lvl="1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Starts as Current Branch, progresses to Current Branch for Business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Devices specify when they prefer to move to the next feature update</a:t>
            </a:r>
          </a:p>
          <a:p>
            <a:pPr marL="0" lvl="1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Specify to “Defer” when you want to wait for Current Branch for Business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Each deployment or management tool can implement this idea differently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198807" y="2689240"/>
            <a:ext cx="628587" cy="21448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7312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deployment process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98475" y="1701800"/>
            <a:ext cx="552450" cy="552450"/>
          </a:xfrm>
          <a:prstGeom prst="ellipse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3962" y="1739508"/>
            <a:ext cx="9538006" cy="477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5361" rIns="104219" bIns="65362" numCol="1" spcCol="1270" anchor="t" anchorCtr="0">
            <a:noAutofit/>
          </a:bodyPr>
          <a:lstStyle/>
          <a:p>
            <a:pPr marL="0" lvl="1" defTabSz="90669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kern="0" dirty="0">
                <a:solidFill>
                  <a:schemeClr val="accent1"/>
                </a:solidFill>
              </a:rPr>
              <a:t>Validate </a:t>
            </a:r>
            <a:r>
              <a:rPr lang="en-US" sz="2400" kern="0" dirty="0">
                <a:solidFill>
                  <a:schemeClr val="tx1"/>
                </a:solidFill>
                <a:latin typeface="+mj-lt"/>
              </a:rPr>
              <a:t>critical apps and infrastructure</a:t>
            </a:r>
          </a:p>
          <a:p>
            <a:pPr marL="0" lvl="1" defTabSz="90669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en-US" sz="1600" kern="0" dirty="0">
                <a:solidFill>
                  <a:schemeClr val="tx1"/>
                </a:solidFill>
              </a:rPr>
              <a:t>Ensure new release works with business-critical apps, core infrastructure tools</a:t>
            </a:r>
          </a:p>
          <a:p>
            <a:pPr marL="230188" marR="0" lvl="1" indent="-230188" defTabSz="90669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98475" y="2854739"/>
            <a:ext cx="552450" cy="552450"/>
          </a:xfrm>
          <a:prstGeom prst="ellipse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243962" y="2892447"/>
            <a:ext cx="9538006" cy="477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5361" rIns="104219" bIns="65362" numCol="1" spcCol="1270" anchor="t" anchorCtr="0">
            <a:noAutofit/>
          </a:bodyPr>
          <a:lstStyle/>
          <a:p>
            <a:pPr marL="0" lvl="1" defTabSz="90669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kern="0" dirty="0">
                <a:solidFill>
                  <a:schemeClr val="accent1"/>
                </a:solidFill>
              </a:rPr>
              <a:t>Begin </a:t>
            </a:r>
            <a:r>
              <a:rPr lang="en-US" sz="2400" kern="0" dirty="0">
                <a:solidFill>
                  <a:schemeClr val="tx1"/>
                </a:solidFill>
                <a:latin typeface="+mj-lt"/>
              </a:rPr>
              <a:t>pilot deployments</a:t>
            </a:r>
          </a:p>
          <a:p>
            <a:pPr marL="0" lvl="1" defTabSz="90669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en-US" sz="1600" kern="0" dirty="0">
                <a:solidFill>
                  <a:schemeClr val="tx1"/>
                </a:solidFill>
              </a:rPr>
              <a:t>Start with IT, expand to broader volunteer audience, for app and hardware validation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98475" y="4007678"/>
            <a:ext cx="552450" cy="552450"/>
          </a:xfrm>
          <a:prstGeom prst="ellipse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3962" y="4045386"/>
            <a:ext cx="9538006" cy="477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5361" rIns="104219" bIns="65362" numCol="1" spcCol="1270" anchor="t" anchorCtr="0">
            <a:noAutofit/>
          </a:bodyPr>
          <a:lstStyle/>
          <a:p>
            <a:pPr marL="0" lvl="1" defTabSz="90669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kern="0" dirty="0">
                <a:solidFill>
                  <a:schemeClr val="accent1"/>
                </a:solidFill>
              </a:rPr>
              <a:t>React </a:t>
            </a:r>
            <a:r>
              <a:rPr lang="en-US" sz="2400" kern="0" dirty="0">
                <a:solidFill>
                  <a:schemeClr val="tx1"/>
                </a:solidFill>
                <a:latin typeface="+mj-lt"/>
              </a:rPr>
              <a:t>as needed to feedback</a:t>
            </a:r>
          </a:p>
          <a:p>
            <a:pPr marL="0" lvl="1" defTabSz="90669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en-US" sz="1600" kern="0" dirty="0">
                <a:solidFill>
                  <a:schemeClr val="tx1"/>
                </a:solidFill>
              </a:rPr>
              <a:t>A few issues are expected, have a remediation plan in place.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98475" y="5160616"/>
            <a:ext cx="552450" cy="552450"/>
          </a:xfrm>
          <a:prstGeom prst="ellipse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43962" y="5198324"/>
            <a:ext cx="9538006" cy="477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5361" rIns="104219" bIns="65362" numCol="1" spcCol="1270" anchor="t" anchorCtr="0">
            <a:noAutofit/>
          </a:bodyPr>
          <a:lstStyle/>
          <a:p>
            <a:pPr marL="0" lvl="1" defTabSz="90669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kern="0" dirty="0">
                <a:solidFill>
                  <a:schemeClr val="accent1"/>
                </a:solidFill>
              </a:rPr>
              <a:t>Deploy </a:t>
            </a:r>
            <a:r>
              <a:rPr lang="en-US" sz="2400" kern="0" dirty="0">
                <a:solidFill>
                  <a:schemeClr val="tx1"/>
                </a:solidFill>
                <a:latin typeface="+mj-lt"/>
              </a:rPr>
              <a:t>to the broad population</a:t>
            </a:r>
          </a:p>
          <a:p>
            <a:pPr marL="0" lvl="1" defTabSz="90669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en-US" sz="1600" kern="0" dirty="0">
                <a:solidFill>
                  <a:schemeClr val="tx1"/>
                </a:solidFill>
              </a:rPr>
              <a:t>Focus on risk reduction, minimizing disruption through scheduling, segmentation</a:t>
            </a:r>
          </a:p>
        </p:txBody>
      </p:sp>
    </p:spTree>
    <p:extLst>
      <p:ext uri="{BB962C8B-B14F-4D97-AF65-F5344CB8AC3E}">
        <p14:creationId xmlns:p14="http://schemas.microsoft.com/office/powerpoint/2010/main" val="32345295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" y="2427353"/>
            <a:ext cx="12436476" cy="4570835"/>
            <a:chOff x="-1" y="2427353"/>
            <a:chExt cx="12436476" cy="457083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2427353"/>
              <a:ext cx="12436475" cy="456717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 bwMode="auto">
            <a:xfrm>
              <a:off x="0" y="2427353"/>
              <a:ext cx="12436475" cy="4570835"/>
            </a:xfrm>
            <a:prstGeom prst="rect">
              <a:avLst/>
            </a:prstGeom>
            <a:solidFill>
              <a:srgbClr val="010A07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91030" y="3090429"/>
            <a:ext cx="2632503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Desktop apps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5768" y="3090428"/>
            <a:ext cx="2292809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z="2800" dirty="0"/>
              <a:t>Modern apps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547297" y="3090428"/>
            <a:ext cx="2888471" cy="387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Web sites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Compatibility in Windows 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639" y="1732991"/>
            <a:ext cx="12161835" cy="64171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Segoe UI Light"/>
                <a:ea typeface="Segoe UI" pitchFamily="34" charset="0"/>
                <a:cs typeface="Segoe UI" pitchFamily="34" charset="0"/>
              </a:rPr>
              <a:t>Outstanding compatibility means a smooth migration from Windows 7 or Windows 8.1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44242" y="3654212"/>
            <a:ext cx="2743200" cy="29260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Organizations are observing compatibility rates above 99%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High compatibility achieved through:</a:t>
            </a:r>
          </a:p>
          <a:p>
            <a:pPr marL="173038" indent="-173038" defTabSz="93247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Minimal changes </a:t>
            </a:r>
            <a:b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 Win32 APIs</a:t>
            </a:r>
          </a:p>
          <a:p>
            <a:pPr marL="173038" indent="-173038" defTabSz="93247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Insider feedback during development</a:t>
            </a:r>
          </a:p>
          <a:p>
            <a:pPr marL="173038" indent="-173038" defTabSz="93247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Telemetry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368013" y="3654212"/>
            <a:ext cx="2743200" cy="29260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Internet Explorer 11 included (unchanged) for backwards compatibility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New Microsoft Edge browser for modern HTML5-based web sites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Enterprise Mode features to ensure proper use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191784" y="3654212"/>
            <a:ext cx="2743200" cy="29260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High compatibility achieved through:</a:t>
            </a:r>
          </a:p>
          <a:p>
            <a:pPr marL="173038" indent="-173038" defTabSz="93247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of </a:t>
            </a:r>
            <a:b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Store apps</a:t>
            </a:r>
          </a:p>
          <a:p>
            <a:pPr marL="173038" indent="-173038" defTabSz="932472" fontAlgn="base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Insider feedback during development</a:t>
            </a:r>
          </a:p>
          <a:p>
            <a:pPr marL="173038" indent="-173038"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Telemetry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Significant investments, enhancements in each release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40749" y="3090428"/>
            <a:ext cx="2292809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z="2800" dirty="0"/>
              <a:t>Hardware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9015554" y="3654212"/>
            <a:ext cx="2743200" cy="29260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10 supports all devices capable of running Windows 7 and above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Identical hardware minimum requirements </a:t>
            </a:r>
            <a:b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 Windows 7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Strong driver compatibility, with updates delivered as needed through </a:t>
            </a:r>
            <a:b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Update</a:t>
            </a:r>
          </a:p>
        </p:txBody>
      </p:sp>
    </p:spTree>
    <p:extLst>
      <p:ext uri="{BB962C8B-B14F-4D97-AF65-F5344CB8AC3E}">
        <p14:creationId xmlns:p14="http://schemas.microsoft.com/office/powerpoint/2010/main" val="27147431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Compatibility in Windows 10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047037" y="1773842"/>
            <a:ext cx="4072510" cy="2693045"/>
          </a:xfrm>
          <a:prstGeom prst="rect">
            <a:avLst/>
          </a:prstGeom>
          <a:noFill/>
        </p:spPr>
        <p:txBody>
          <a:bodyPr wrap="square" lIns="182880" tIns="182880">
            <a:spAutoFit/>
          </a:bodyPr>
          <a:lstStyle/>
          <a:p>
            <a:r>
              <a:rPr lang="en-US" sz="2000" dirty="0">
                <a:latin typeface="+mj-lt"/>
              </a:rPr>
              <a:t>Get links to Windows 10 ISV support statements 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  <a:hlinkClick r:id="rId3"/>
              </a:rPr>
              <a:t>http://www.readyforwindows.com</a:t>
            </a:r>
            <a:r>
              <a:rPr lang="en-US" sz="2000" dirty="0">
                <a:latin typeface="+mj-lt"/>
              </a:rPr>
              <a:t> 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We are actively engaged with ISVs, to ensure full support for Windows as a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817"/>
          <a:stretch/>
        </p:blipFill>
        <p:spPr>
          <a:xfrm>
            <a:off x="377649" y="1773843"/>
            <a:ext cx="7440788" cy="39974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728324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" y="2427353"/>
            <a:ext cx="12436476" cy="4570835"/>
            <a:chOff x="-1" y="2427353"/>
            <a:chExt cx="12436476" cy="457083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2427353"/>
              <a:ext cx="12436475" cy="456717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0" y="2427353"/>
              <a:ext cx="12436475" cy="4570835"/>
            </a:xfrm>
            <a:prstGeom prst="rect">
              <a:avLst/>
            </a:prstGeom>
            <a:solidFill>
              <a:srgbClr val="010A07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validate applications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926334" y="2877398"/>
            <a:ext cx="502920" cy="502920"/>
            <a:chOff x="5729288" y="3511551"/>
            <a:chExt cx="969963" cy="969963"/>
          </a:xfrm>
          <a:solidFill>
            <a:schemeClr val="bg1"/>
          </a:solidFill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969000" y="3756026"/>
              <a:ext cx="485775" cy="477838"/>
            </a:xfrm>
            <a:custGeom>
              <a:avLst/>
              <a:gdLst>
                <a:gd name="T0" fmla="*/ 141 w 306"/>
                <a:gd name="T1" fmla="*/ 14 h 301"/>
                <a:gd name="T2" fmla="*/ 271 w 306"/>
                <a:gd name="T3" fmla="*/ 141 h 301"/>
                <a:gd name="T4" fmla="*/ 0 w 306"/>
                <a:gd name="T5" fmla="*/ 141 h 301"/>
                <a:gd name="T6" fmla="*/ 0 w 306"/>
                <a:gd name="T7" fmla="*/ 160 h 301"/>
                <a:gd name="T8" fmla="*/ 271 w 306"/>
                <a:gd name="T9" fmla="*/ 160 h 301"/>
                <a:gd name="T10" fmla="*/ 141 w 306"/>
                <a:gd name="T11" fmla="*/ 287 h 301"/>
                <a:gd name="T12" fmla="*/ 156 w 306"/>
                <a:gd name="T13" fmla="*/ 301 h 301"/>
                <a:gd name="T14" fmla="*/ 306 w 306"/>
                <a:gd name="T15" fmla="*/ 150 h 301"/>
                <a:gd name="T16" fmla="*/ 156 w 306"/>
                <a:gd name="T17" fmla="*/ 0 h 301"/>
                <a:gd name="T18" fmla="*/ 141 w 306"/>
                <a:gd name="T19" fmla="*/ 1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1">
                  <a:moveTo>
                    <a:pt x="141" y="14"/>
                  </a:moveTo>
                  <a:lnTo>
                    <a:pt x="271" y="141"/>
                  </a:lnTo>
                  <a:lnTo>
                    <a:pt x="0" y="141"/>
                  </a:lnTo>
                  <a:lnTo>
                    <a:pt x="0" y="160"/>
                  </a:lnTo>
                  <a:lnTo>
                    <a:pt x="271" y="160"/>
                  </a:lnTo>
                  <a:lnTo>
                    <a:pt x="141" y="287"/>
                  </a:lnTo>
                  <a:lnTo>
                    <a:pt x="156" y="301"/>
                  </a:lnTo>
                  <a:lnTo>
                    <a:pt x="306" y="150"/>
                  </a:lnTo>
                  <a:lnTo>
                    <a:pt x="156" y="0"/>
                  </a:lnTo>
                  <a:lnTo>
                    <a:pt x="141" y="14"/>
                  </a:ln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5729288" y="3511551"/>
              <a:ext cx="969963" cy="969963"/>
            </a:xfrm>
            <a:custGeom>
              <a:avLst/>
              <a:gdLst>
                <a:gd name="T0" fmla="*/ 127 w 255"/>
                <a:gd name="T1" fmla="*/ 255 h 255"/>
                <a:gd name="T2" fmla="*/ 0 w 255"/>
                <a:gd name="T3" fmla="*/ 127 h 255"/>
                <a:gd name="T4" fmla="*/ 127 w 255"/>
                <a:gd name="T5" fmla="*/ 0 h 255"/>
                <a:gd name="T6" fmla="*/ 255 w 255"/>
                <a:gd name="T7" fmla="*/ 127 h 255"/>
                <a:gd name="T8" fmla="*/ 127 w 255"/>
                <a:gd name="T9" fmla="*/ 255 h 255"/>
                <a:gd name="T10" fmla="*/ 127 w 255"/>
                <a:gd name="T11" fmla="*/ 8 h 255"/>
                <a:gd name="T12" fmla="*/ 8 w 255"/>
                <a:gd name="T13" fmla="*/ 127 h 255"/>
                <a:gd name="T14" fmla="*/ 127 w 255"/>
                <a:gd name="T15" fmla="*/ 247 h 255"/>
                <a:gd name="T16" fmla="*/ 247 w 255"/>
                <a:gd name="T17" fmla="*/ 127 h 255"/>
                <a:gd name="T18" fmla="*/ 127 w 255"/>
                <a:gd name="T19" fmla="*/ 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7" y="255"/>
                  </a:moveTo>
                  <a:cubicBezTo>
                    <a:pt x="57" y="255"/>
                    <a:pt x="0" y="19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97" y="0"/>
                    <a:pt x="255" y="57"/>
                    <a:pt x="255" y="127"/>
                  </a:cubicBezTo>
                  <a:cubicBezTo>
                    <a:pt x="255" y="197"/>
                    <a:pt x="197" y="255"/>
                    <a:pt x="127" y="255"/>
                  </a:cubicBezTo>
                  <a:close/>
                  <a:moveTo>
                    <a:pt x="127" y="8"/>
                  </a:moveTo>
                  <a:cubicBezTo>
                    <a:pt x="61" y="8"/>
                    <a:pt x="8" y="61"/>
                    <a:pt x="8" y="127"/>
                  </a:cubicBezTo>
                  <a:cubicBezTo>
                    <a:pt x="8" y="193"/>
                    <a:pt x="61" y="247"/>
                    <a:pt x="127" y="247"/>
                  </a:cubicBezTo>
                  <a:cubicBezTo>
                    <a:pt x="193" y="247"/>
                    <a:pt x="247" y="193"/>
                    <a:pt x="247" y="127"/>
                  </a:cubicBezTo>
                  <a:cubicBezTo>
                    <a:pt x="247" y="61"/>
                    <a:pt x="193" y="8"/>
                    <a:pt x="127" y="8"/>
                  </a:cubicBez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132" y="2814797"/>
            <a:ext cx="2258175" cy="9971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Create and maintain an </a:t>
            </a:r>
            <a:b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app portfolio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84867" y="3887342"/>
            <a:ext cx="2377440" cy="24688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8288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Complete list of apps </a:t>
            </a:r>
            <a:b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and web pages used throughout the organization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Business and IT experts identified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 works with the business to eliminate duplicates, define supported versions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12546" y="2814797"/>
            <a:ext cx="2258175" cy="9971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Prioritize, identifying </a:t>
            </a:r>
            <a:b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critical apps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493281" y="3887342"/>
            <a:ext cx="2377440" cy="24688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8288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Business critical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Managed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Supported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Unsupported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Blocked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20960" y="2814797"/>
            <a:ext cx="2322202" cy="9971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Validate </a:t>
            </a:r>
            <a:b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business-critical apps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501695" y="3887342"/>
            <a:ext cx="2377440" cy="24688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8288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Structured testing, using predefined test plans executed with business and IT experts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Automated if possible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Target small percentage </a:t>
            </a:r>
            <a:b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of apps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9377" y="2814797"/>
            <a:ext cx="2258175" cy="9971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Leverage pilots for broader validation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9510112" y="3887342"/>
            <a:ext cx="2377440" cy="24688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8288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 pilot, to gauge infrastructure, environment, and business productivity app readiness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Business pilot, targeting the broadest set of applications possible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Broad deployment using rings, to minimize risk</a:t>
            </a: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5934748" y="2877398"/>
            <a:ext cx="502920" cy="502920"/>
            <a:chOff x="5729288" y="3511551"/>
            <a:chExt cx="969963" cy="969963"/>
          </a:xfrm>
          <a:solidFill>
            <a:schemeClr val="bg1"/>
          </a:solidFill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5969000" y="3756026"/>
              <a:ext cx="485775" cy="477838"/>
            </a:xfrm>
            <a:custGeom>
              <a:avLst/>
              <a:gdLst>
                <a:gd name="T0" fmla="*/ 141 w 306"/>
                <a:gd name="T1" fmla="*/ 14 h 301"/>
                <a:gd name="T2" fmla="*/ 271 w 306"/>
                <a:gd name="T3" fmla="*/ 141 h 301"/>
                <a:gd name="T4" fmla="*/ 0 w 306"/>
                <a:gd name="T5" fmla="*/ 141 h 301"/>
                <a:gd name="T6" fmla="*/ 0 w 306"/>
                <a:gd name="T7" fmla="*/ 160 h 301"/>
                <a:gd name="T8" fmla="*/ 271 w 306"/>
                <a:gd name="T9" fmla="*/ 160 h 301"/>
                <a:gd name="T10" fmla="*/ 141 w 306"/>
                <a:gd name="T11" fmla="*/ 287 h 301"/>
                <a:gd name="T12" fmla="*/ 156 w 306"/>
                <a:gd name="T13" fmla="*/ 301 h 301"/>
                <a:gd name="T14" fmla="*/ 306 w 306"/>
                <a:gd name="T15" fmla="*/ 150 h 301"/>
                <a:gd name="T16" fmla="*/ 156 w 306"/>
                <a:gd name="T17" fmla="*/ 0 h 301"/>
                <a:gd name="T18" fmla="*/ 141 w 306"/>
                <a:gd name="T19" fmla="*/ 1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1">
                  <a:moveTo>
                    <a:pt x="141" y="14"/>
                  </a:moveTo>
                  <a:lnTo>
                    <a:pt x="271" y="141"/>
                  </a:lnTo>
                  <a:lnTo>
                    <a:pt x="0" y="141"/>
                  </a:lnTo>
                  <a:lnTo>
                    <a:pt x="0" y="160"/>
                  </a:lnTo>
                  <a:lnTo>
                    <a:pt x="271" y="160"/>
                  </a:lnTo>
                  <a:lnTo>
                    <a:pt x="141" y="287"/>
                  </a:lnTo>
                  <a:lnTo>
                    <a:pt x="156" y="301"/>
                  </a:lnTo>
                  <a:lnTo>
                    <a:pt x="306" y="150"/>
                  </a:lnTo>
                  <a:lnTo>
                    <a:pt x="156" y="0"/>
                  </a:lnTo>
                  <a:lnTo>
                    <a:pt x="141" y="14"/>
                  </a:ln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 6"/>
            <p:cNvSpPr>
              <a:spLocks noEditPoints="1"/>
            </p:cNvSpPr>
            <p:nvPr/>
          </p:nvSpPr>
          <p:spPr bwMode="auto">
            <a:xfrm>
              <a:off x="5729288" y="3511551"/>
              <a:ext cx="969963" cy="969963"/>
            </a:xfrm>
            <a:custGeom>
              <a:avLst/>
              <a:gdLst>
                <a:gd name="T0" fmla="*/ 127 w 255"/>
                <a:gd name="T1" fmla="*/ 255 h 255"/>
                <a:gd name="T2" fmla="*/ 0 w 255"/>
                <a:gd name="T3" fmla="*/ 127 h 255"/>
                <a:gd name="T4" fmla="*/ 127 w 255"/>
                <a:gd name="T5" fmla="*/ 0 h 255"/>
                <a:gd name="T6" fmla="*/ 255 w 255"/>
                <a:gd name="T7" fmla="*/ 127 h 255"/>
                <a:gd name="T8" fmla="*/ 127 w 255"/>
                <a:gd name="T9" fmla="*/ 255 h 255"/>
                <a:gd name="T10" fmla="*/ 127 w 255"/>
                <a:gd name="T11" fmla="*/ 8 h 255"/>
                <a:gd name="T12" fmla="*/ 8 w 255"/>
                <a:gd name="T13" fmla="*/ 127 h 255"/>
                <a:gd name="T14" fmla="*/ 127 w 255"/>
                <a:gd name="T15" fmla="*/ 247 h 255"/>
                <a:gd name="T16" fmla="*/ 247 w 255"/>
                <a:gd name="T17" fmla="*/ 127 h 255"/>
                <a:gd name="T18" fmla="*/ 127 w 255"/>
                <a:gd name="T19" fmla="*/ 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7" y="255"/>
                  </a:moveTo>
                  <a:cubicBezTo>
                    <a:pt x="57" y="255"/>
                    <a:pt x="0" y="19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97" y="0"/>
                    <a:pt x="255" y="57"/>
                    <a:pt x="255" y="127"/>
                  </a:cubicBezTo>
                  <a:cubicBezTo>
                    <a:pt x="255" y="197"/>
                    <a:pt x="197" y="255"/>
                    <a:pt x="127" y="255"/>
                  </a:cubicBezTo>
                  <a:close/>
                  <a:moveTo>
                    <a:pt x="127" y="8"/>
                  </a:moveTo>
                  <a:cubicBezTo>
                    <a:pt x="61" y="8"/>
                    <a:pt x="8" y="61"/>
                    <a:pt x="8" y="127"/>
                  </a:cubicBezTo>
                  <a:cubicBezTo>
                    <a:pt x="8" y="193"/>
                    <a:pt x="61" y="247"/>
                    <a:pt x="127" y="247"/>
                  </a:cubicBezTo>
                  <a:cubicBezTo>
                    <a:pt x="193" y="247"/>
                    <a:pt x="247" y="193"/>
                    <a:pt x="247" y="127"/>
                  </a:cubicBezTo>
                  <a:cubicBezTo>
                    <a:pt x="247" y="61"/>
                    <a:pt x="193" y="8"/>
                    <a:pt x="127" y="8"/>
                  </a:cubicBez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8943162" y="2877398"/>
            <a:ext cx="502920" cy="502920"/>
            <a:chOff x="5729288" y="3511551"/>
            <a:chExt cx="969963" cy="969963"/>
          </a:xfrm>
          <a:solidFill>
            <a:schemeClr val="bg1"/>
          </a:solidFill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5969000" y="3756026"/>
              <a:ext cx="485775" cy="477838"/>
            </a:xfrm>
            <a:custGeom>
              <a:avLst/>
              <a:gdLst>
                <a:gd name="T0" fmla="*/ 141 w 306"/>
                <a:gd name="T1" fmla="*/ 14 h 301"/>
                <a:gd name="T2" fmla="*/ 271 w 306"/>
                <a:gd name="T3" fmla="*/ 141 h 301"/>
                <a:gd name="T4" fmla="*/ 0 w 306"/>
                <a:gd name="T5" fmla="*/ 141 h 301"/>
                <a:gd name="T6" fmla="*/ 0 w 306"/>
                <a:gd name="T7" fmla="*/ 160 h 301"/>
                <a:gd name="T8" fmla="*/ 271 w 306"/>
                <a:gd name="T9" fmla="*/ 160 h 301"/>
                <a:gd name="T10" fmla="*/ 141 w 306"/>
                <a:gd name="T11" fmla="*/ 287 h 301"/>
                <a:gd name="T12" fmla="*/ 156 w 306"/>
                <a:gd name="T13" fmla="*/ 301 h 301"/>
                <a:gd name="T14" fmla="*/ 306 w 306"/>
                <a:gd name="T15" fmla="*/ 150 h 301"/>
                <a:gd name="T16" fmla="*/ 156 w 306"/>
                <a:gd name="T17" fmla="*/ 0 h 301"/>
                <a:gd name="T18" fmla="*/ 141 w 306"/>
                <a:gd name="T19" fmla="*/ 1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1">
                  <a:moveTo>
                    <a:pt x="141" y="14"/>
                  </a:moveTo>
                  <a:lnTo>
                    <a:pt x="271" y="141"/>
                  </a:lnTo>
                  <a:lnTo>
                    <a:pt x="0" y="141"/>
                  </a:lnTo>
                  <a:lnTo>
                    <a:pt x="0" y="160"/>
                  </a:lnTo>
                  <a:lnTo>
                    <a:pt x="271" y="160"/>
                  </a:lnTo>
                  <a:lnTo>
                    <a:pt x="141" y="287"/>
                  </a:lnTo>
                  <a:lnTo>
                    <a:pt x="156" y="301"/>
                  </a:lnTo>
                  <a:lnTo>
                    <a:pt x="306" y="150"/>
                  </a:lnTo>
                  <a:lnTo>
                    <a:pt x="156" y="0"/>
                  </a:lnTo>
                  <a:lnTo>
                    <a:pt x="141" y="14"/>
                  </a:ln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5729288" y="3511551"/>
              <a:ext cx="969963" cy="969963"/>
            </a:xfrm>
            <a:custGeom>
              <a:avLst/>
              <a:gdLst>
                <a:gd name="T0" fmla="*/ 127 w 255"/>
                <a:gd name="T1" fmla="*/ 255 h 255"/>
                <a:gd name="T2" fmla="*/ 0 w 255"/>
                <a:gd name="T3" fmla="*/ 127 h 255"/>
                <a:gd name="T4" fmla="*/ 127 w 255"/>
                <a:gd name="T5" fmla="*/ 0 h 255"/>
                <a:gd name="T6" fmla="*/ 255 w 255"/>
                <a:gd name="T7" fmla="*/ 127 h 255"/>
                <a:gd name="T8" fmla="*/ 127 w 255"/>
                <a:gd name="T9" fmla="*/ 255 h 255"/>
                <a:gd name="T10" fmla="*/ 127 w 255"/>
                <a:gd name="T11" fmla="*/ 8 h 255"/>
                <a:gd name="T12" fmla="*/ 8 w 255"/>
                <a:gd name="T13" fmla="*/ 127 h 255"/>
                <a:gd name="T14" fmla="*/ 127 w 255"/>
                <a:gd name="T15" fmla="*/ 247 h 255"/>
                <a:gd name="T16" fmla="*/ 247 w 255"/>
                <a:gd name="T17" fmla="*/ 127 h 255"/>
                <a:gd name="T18" fmla="*/ 127 w 255"/>
                <a:gd name="T19" fmla="*/ 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7" y="255"/>
                  </a:moveTo>
                  <a:cubicBezTo>
                    <a:pt x="57" y="255"/>
                    <a:pt x="0" y="19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97" y="0"/>
                    <a:pt x="255" y="57"/>
                    <a:pt x="255" y="127"/>
                  </a:cubicBezTo>
                  <a:cubicBezTo>
                    <a:pt x="255" y="197"/>
                    <a:pt x="197" y="255"/>
                    <a:pt x="127" y="255"/>
                  </a:cubicBezTo>
                  <a:close/>
                  <a:moveTo>
                    <a:pt x="127" y="8"/>
                  </a:moveTo>
                  <a:cubicBezTo>
                    <a:pt x="61" y="8"/>
                    <a:pt x="8" y="61"/>
                    <a:pt x="8" y="127"/>
                  </a:cubicBezTo>
                  <a:cubicBezTo>
                    <a:pt x="8" y="193"/>
                    <a:pt x="61" y="247"/>
                    <a:pt x="127" y="247"/>
                  </a:cubicBezTo>
                  <a:cubicBezTo>
                    <a:pt x="193" y="247"/>
                    <a:pt x="247" y="193"/>
                    <a:pt x="247" y="127"/>
                  </a:cubicBezTo>
                  <a:cubicBezTo>
                    <a:pt x="247" y="61"/>
                    <a:pt x="193" y="8"/>
                    <a:pt x="127" y="8"/>
                  </a:cubicBez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6379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3342453"/>
          </a:xfrm>
        </p:spPr>
        <p:txBody>
          <a:bodyPr/>
          <a:lstStyle/>
          <a:p>
            <a:r>
              <a:rPr lang="en-US" sz="6600" dirty="0"/>
              <a:t>Windows as a Service Labs</a:t>
            </a:r>
            <a:br>
              <a:rPr lang="en-US" sz="6600" dirty="0"/>
            </a:br>
            <a:br>
              <a:rPr lang="en-US" sz="6600" dirty="0"/>
            </a:br>
            <a:r>
              <a:rPr lang="en-US" sz="3200" dirty="0"/>
              <a:t>Module 01-10:  Perform an In-Place upgrade using MDT 2013 Update 2 </a:t>
            </a:r>
            <a:br>
              <a:rPr lang="en-US" sz="3200" dirty="0"/>
            </a:br>
            <a:r>
              <a:rPr lang="en-US" sz="3200" dirty="0"/>
              <a:t>Module 01-08: Create a Windows 10 reference image for use with </a:t>
            </a:r>
            <a:r>
              <a:rPr lang="en-US" sz="3200" dirty="0" err="1"/>
              <a:t>WaaS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646038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383219" y="-156"/>
            <a:ext cx="7053255" cy="69946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08580" cy="917575"/>
          </a:xfrm>
        </p:spPr>
        <p:txBody>
          <a:bodyPr/>
          <a:lstStyle/>
          <a:p>
            <a:r>
              <a:rPr lang="en-US" sz="4700" dirty="0"/>
              <a:t>Distributing content </a:t>
            </a:r>
            <a:br>
              <a:rPr lang="en-US" sz="4700" dirty="0"/>
            </a:br>
            <a:r>
              <a:rPr lang="en-US" sz="4700" dirty="0"/>
              <a:t>using peer-to-peer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60163" y="2152682"/>
            <a:ext cx="4844539" cy="4019518"/>
          </a:xfrm>
          <a:prstGeom prst="rect">
            <a:avLst/>
          </a:prstGeom>
        </p:spPr>
        <p:txBody>
          <a:bodyPr l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The server and data center are bottlenecks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The edges of the network have </a:t>
            </a:r>
            <a:br>
              <a:rPr lang="en-US" sz="2000" dirty="0"/>
            </a:br>
            <a:r>
              <a:rPr lang="en-US" sz="2000" dirty="0"/>
              <a:t>more capacity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Using peer-to-peer technologies </a:t>
            </a:r>
            <a:br>
              <a:rPr lang="en-US" sz="2000" dirty="0"/>
            </a:br>
            <a:r>
              <a:rPr lang="en-US" sz="2000" dirty="0"/>
              <a:t>shifts the traffic to the edges</a:t>
            </a:r>
          </a:p>
          <a:p>
            <a:pPr marL="171450" lvl="1" indent="-171450">
              <a:spcBef>
                <a:spcPts val="0"/>
              </a:spcBef>
              <a:spcAft>
                <a:spcPts val="400"/>
              </a:spcAft>
            </a:pPr>
            <a:r>
              <a:rPr lang="en-US" sz="1400" dirty="0"/>
              <a:t>BranchCache (with WSUS, </a:t>
            </a:r>
            <a:r>
              <a:rPr lang="en-US" sz="1400" dirty="0" err="1"/>
              <a:t>ConfigMgr</a:t>
            </a:r>
            <a:r>
              <a:rPr lang="en-US" sz="1400" dirty="0"/>
              <a:t>)</a:t>
            </a:r>
          </a:p>
          <a:p>
            <a:pPr marL="171450" lvl="1" indent="-171450">
              <a:spcBef>
                <a:spcPts val="0"/>
              </a:spcBef>
              <a:spcAft>
                <a:spcPts val="1200"/>
              </a:spcAft>
            </a:pPr>
            <a:r>
              <a:rPr lang="en-US" sz="1400" dirty="0"/>
              <a:t>Delivery Optimization (with WU, WU for Business)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90% or more of the traffic can be shifted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Simple to implement, great for large </a:t>
            </a:r>
            <a:br>
              <a:rPr lang="en-US" sz="2000" dirty="0"/>
            </a:br>
            <a:r>
              <a:rPr lang="en-US" sz="2000" dirty="0"/>
              <a:t>and small offices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Immediate return on investment</a:t>
            </a:r>
          </a:p>
        </p:txBody>
      </p: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5576066" y="4562446"/>
            <a:ext cx="745721" cy="530712"/>
          </a:xfrm>
          <a:custGeom>
            <a:avLst/>
            <a:gdLst>
              <a:gd name="T0" fmla="*/ 0 w 1744"/>
              <a:gd name="T1" fmla="*/ 0 h 1242"/>
              <a:gd name="T2" fmla="*/ 0 w 1744"/>
              <a:gd name="T3" fmla="*/ 393 h 1242"/>
              <a:gd name="T4" fmla="*/ 1744 w 1744"/>
              <a:gd name="T5" fmla="*/ 393 h 1242"/>
              <a:gd name="T6" fmla="*/ 1744 w 1744"/>
              <a:gd name="T7" fmla="*/ 0 h 1242"/>
              <a:gd name="T8" fmla="*/ 0 w 1744"/>
              <a:gd name="T9" fmla="*/ 0 h 1242"/>
              <a:gd name="T10" fmla="*/ 1301 w 1744"/>
              <a:gd name="T11" fmla="*/ 336 h 1242"/>
              <a:gd name="T12" fmla="*/ 1123 w 1744"/>
              <a:gd name="T13" fmla="*/ 336 h 1242"/>
              <a:gd name="T14" fmla="*/ 1123 w 1744"/>
              <a:gd name="T15" fmla="*/ 297 h 1242"/>
              <a:gd name="T16" fmla="*/ 1301 w 1744"/>
              <a:gd name="T17" fmla="*/ 297 h 1242"/>
              <a:gd name="T18" fmla="*/ 1301 w 1744"/>
              <a:gd name="T19" fmla="*/ 336 h 1242"/>
              <a:gd name="T20" fmla="*/ 1374 w 1744"/>
              <a:gd name="T21" fmla="*/ 341 h 1242"/>
              <a:gd name="T22" fmla="*/ 1350 w 1744"/>
              <a:gd name="T23" fmla="*/ 316 h 1242"/>
              <a:gd name="T24" fmla="*/ 1374 w 1744"/>
              <a:gd name="T25" fmla="*/ 292 h 1242"/>
              <a:gd name="T26" fmla="*/ 1398 w 1744"/>
              <a:gd name="T27" fmla="*/ 316 h 1242"/>
              <a:gd name="T28" fmla="*/ 1374 w 1744"/>
              <a:gd name="T29" fmla="*/ 341 h 1242"/>
              <a:gd name="T30" fmla="*/ 1684 w 1744"/>
              <a:gd name="T31" fmla="*/ 332 h 1242"/>
              <a:gd name="T32" fmla="*/ 1546 w 1744"/>
              <a:gd name="T33" fmla="*/ 332 h 1242"/>
              <a:gd name="T34" fmla="*/ 1546 w 1744"/>
              <a:gd name="T35" fmla="*/ 61 h 1242"/>
              <a:gd name="T36" fmla="*/ 1684 w 1744"/>
              <a:gd name="T37" fmla="*/ 61 h 1242"/>
              <a:gd name="T38" fmla="*/ 1684 w 1744"/>
              <a:gd name="T39" fmla="*/ 332 h 1242"/>
              <a:gd name="T40" fmla="*/ 0 w 1744"/>
              <a:gd name="T41" fmla="*/ 425 h 1242"/>
              <a:gd name="T42" fmla="*/ 0 w 1744"/>
              <a:gd name="T43" fmla="*/ 817 h 1242"/>
              <a:gd name="T44" fmla="*/ 1744 w 1744"/>
              <a:gd name="T45" fmla="*/ 817 h 1242"/>
              <a:gd name="T46" fmla="*/ 1744 w 1744"/>
              <a:gd name="T47" fmla="*/ 425 h 1242"/>
              <a:gd name="T48" fmla="*/ 0 w 1744"/>
              <a:gd name="T49" fmla="*/ 425 h 1242"/>
              <a:gd name="T50" fmla="*/ 1301 w 1744"/>
              <a:gd name="T51" fmla="*/ 760 h 1242"/>
              <a:gd name="T52" fmla="*/ 1123 w 1744"/>
              <a:gd name="T53" fmla="*/ 760 h 1242"/>
              <a:gd name="T54" fmla="*/ 1123 w 1744"/>
              <a:gd name="T55" fmla="*/ 721 h 1242"/>
              <a:gd name="T56" fmla="*/ 1301 w 1744"/>
              <a:gd name="T57" fmla="*/ 721 h 1242"/>
              <a:gd name="T58" fmla="*/ 1301 w 1744"/>
              <a:gd name="T59" fmla="*/ 760 h 1242"/>
              <a:gd name="T60" fmla="*/ 1374 w 1744"/>
              <a:gd name="T61" fmla="*/ 765 h 1242"/>
              <a:gd name="T62" fmla="*/ 1350 w 1744"/>
              <a:gd name="T63" fmla="*/ 741 h 1242"/>
              <a:gd name="T64" fmla="*/ 1374 w 1744"/>
              <a:gd name="T65" fmla="*/ 716 h 1242"/>
              <a:gd name="T66" fmla="*/ 1398 w 1744"/>
              <a:gd name="T67" fmla="*/ 741 h 1242"/>
              <a:gd name="T68" fmla="*/ 1374 w 1744"/>
              <a:gd name="T69" fmla="*/ 765 h 1242"/>
              <a:gd name="T70" fmla="*/ 1684 w 1744"/>
              <a:gd name="T71" fmla="*/ 757 h 1242"/>
              <a:gd name="T72" fmla="*/ 1546 w 1744"/>
              <a:gd name="T73" fmla="*/ 757 h 1242"/>
              <a:gd name="T74" fmla="*/ 1546 w 1744"/>
              <a:gd name="T75" fmla="*/ 485 h 1242"/>
              <a:gd name="T76" fmla="*/ 1684 w 1744"/>
              <a:gd name="T77" fmla="*/ 485 h 1242"/>
              <a:gd name="T78" fmla="*/ 1684 w 1744"/>
              <a:gd name="T79" fmla="*/ 757 h 1242"/>
              <a:gd name="T80" fmla="*/ 0 w 1744"/>
              <a:gd name="T81" fmla="*/ 849 h 1242"/>
              <a:gd name="T82" fmla="*/ 0 w 1744"/>
              <a:gd name="T83" fmla="*/ 1242 h 1242"/>
              <a:gd name="T84" fmla="*/ 1744 w 1744"/>
              <a:gd name="T85" fmla="*/ 1242 h 1242"/>
              <a:gd name="T86" fmla="*/ 1744 w 1744"/>
              <a:gd name="T87" fmla="*/ 849 h 1242"/>
              <a:gd name="T88" fmla="*/ 0 w 1744"/>
              <a:gd name="T89" fmla="*/ 849 h 1242"/>
              <a:gd name="T90" fmla="*/ 1301 w 1744"/>
              <a:gd name="T91" fmla="*/ 1185 h 1242"/>
              <a:gd name="T92" fmla="*/ 1123 w 1744"/>
              <a:gd name="T93" fmla="*/ 1185 h 1242"/>
              <a:gd name="T94" fmla="*/ 1123 w 1744"/>
              <a:gd name="T95" fmla="*/ 1145 h 1242"/>
              <a:gd name="T96" fmla="*/ 1301 w 1744"/>
              <a:gd name="T97" fmla="*/ 1145 h 1242"/>
              <a:gd name="T98" fmla="*/ 1301 w 1744"/>
              <a:gd name="T99" fmla="*/ 1185 h 1242"/>
              <a:gd name="T100" fmla="*/ 1374 w 1744"/>
              <a:gd name="T101" fmla="*/ 1189 h 1242"/>
              <a:gd name="T102" fmla="*/ 1350 w 1744"/>
              <a:gd name="T103" fmla="*/ 1165 h 1242"/>
              <a:gd name="T104" fmla="*/ 1374 w 1744"/>
              <a:gd name="T105" fmla="*/ 1141 h 1242"/>
              <a:gd name="T106" fmla="*/ 1398 w 1744"/>
              <a:gd name="T107" fmla="*/ 1165 h 1242"/>
              <a:gd name="T108" fmla="*/ 1374 w 1744"/>
              <a:gd name="T109" fmla="*/ 1189 h 1242"/>
              <a:gd name="T110" fmla="*/ 1684 w 1744"/>
              <a:gd name="T111" fmla="*/ 1181 h 1242"/>
              <a:gd name="T112" fmla="*/ 1546 w 1744"/>
              <a:gd name="T113" fmla="*/ 1181 h 1242"/>
              <a:gd name="T114" fmla="*/ 1546 w 1744"/>
              <a:gd name="T115" fmla="*/ 910 h 1242"/>
              <a:gd name="T116" fmla="*/ 1684 w 1744"/>
              <a:gd name="T117" fmla="*/ 910 h 1242"/>
              <a:gd name="T118" fmla="*/ 1684 w 1744"/>
              <a:gd name="T119" fmla="*/ 1181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4" h="1242">
                <a:moveTo>
                  <a:pt x="0" y="0"/>
                </a:moveTo>
                <a:cubicBezTo>
                  <a:pt x="0" y="393"/>
                  <a:pt x="0" y="393"/>
                  <a:pt x="0" y="393"/>
                </a:cubicBezTo>
                <a:cubicBezTo>
                  <a:pt x="1744" y="393"/>
                  <a:pt x="1744" y="393"/>
                  <a:pt x="1744" y="393"/>
                </a:cubicBezTo>
                <a:cubicBezTo>
                  <a:pt x="1744" y="0"/>
                  <a:pt x="1744" y="0"/>
                  <a:pt x="1744" y="0"/>
                </a:cubicBezTo>
                <a:lnTo>
                  <a:pt x="0" y="0"/>
                </a:lnTo>
                <a:close/>
                <a:moveTo>
                  <a:pt x="1301" y="336"/>
                </a:moveTo>
                <a:cubicBezTo>
                  <a:pt x="1123" y="336"/>
                  <a:pt x="1123" y="336"/>
                  <a:pt x="1123" y="336"/>
                </a:cubicBezTo>
                <a:cubicBezTo>
                  <a:pt x="1123" y="297"/>
                  <a:pt x="1123" y="297"/>
                  <a:pt x="1123" y="297"/>
                </a:cubicBezTo>
                <a:cubicBezTo>
                  <a:pt x="1301" y="297"/>
                  <a:pt x="1301" y="297"/>
                  <a:pt x="1301" y="297"/>
                </a:cubicBezTo>
                <a:lnTo>
                  <a:pt x="1301" y="336"/>
                </a:lnTo>
                <a:close/>
                <a:moveTo>
                  <a:pt x="1374" y="341"/>
                </a:moveTo>
                <a:cubicBezTo>
                  <a:pt x="1360" y="341"/>
                  <a:pt x="1350" y="330"/>
                  <a:pt x="1350" y="316"/>
                </a:cubicBezTo>
                <a:cubicBezTo>
                  <a:pt x="1350" y="303"/>
                  <a:pt x="1360" y="292"/>
                  <a:pt x="1374" y="292"/>
                </a:cubicBezTo>
                <a:cubicBezTo>
                  <a:pt x="1387" y="292"/>
                  <a:pt x="1398" y="303"/>
                  <a:pt x="1398" y="316"/>
                </a:cubicBezTo>
                <a:cubicBezTo>
                  <a:pt x="1398" y="330"/>
                  <a:pt x="1387" y="341"/>
                  <a:pt x="1374" y="341"/>
                </a:cubicBezTo>
                <a:close/>
                <a:moveTo>
                  <a:pt x="1684" y="332"/>
                </a:moveTo>
                <a:cubicBezTo>
                  <a:pt x="1546" y="332"/>
                  <a:pt x="1546" y="332"/>
                  <a:pt x="1546" y="332"/>
                </a:cubicBezTo>
                <a:cubicBezTo>
                  <a:pt x="1546" y="61"/>
                  <a:pt x="1546" y="61"/>
                  <a:pt x="1546" y="61"/>
                </a:cubicBezTo>
                <a:cubicBezTo>
                  <a:pt x="1684" y="61"/>
                  <a:pt x="1684" y="61"/>
                  <a:pt x="1684" y="61"/>
                </a:cubicBezTo>
                <a:lnTo>
                  <a:pt x="1684" y="332"/>
                </a:lnTo>
                <a:close/>
                <a:moveTo>
                  <a:pt x="0" y="425"/>
                </a:moveTo>
                <a:cubicBezTo>
                  <a:pt x="0" y="817"/>
                  <a:pt x="0" y="817"/>
                  <a:pt x="0" y="817"/>
                </a:cubicBezTo>
                <a:cubicBezTo>
                  <a:pt x="1744" y="817"/>
                  <a:pt x="1744" y="817"/>
                  <a:pt x="1744" y="817"/>
                </a:cubicBezTo>
                <a:cubicBezTo>
                  <a:pt x="1744" y="425"/>
                  <a:pt x="1744" y="425"/>
                  <a:pt x="1744" y="425"/>
                </a:cubicBezTo>
                <a:lnTo>
                  <a:pt x="0" y="425"/>
                </a:lnTo>
                <a:close/>
                <a:moveTo>
                  <a:pt x="1301" y="760"/>
                </a:moveTo>
                <a:cubicBezTo>
                  <a:pt x="1123" y="760"/>
                  <a:pt x="1123" y="760"/>
                  <a:pt x="1123" y="760"/>
                </a:cubicBezTo>
                <a:cubicBezTo>
                  <a:pt x="1123" y="721"/>
                  <a:pt x="1123" y="721"/>
                  <a:pt x="1123" y="721"/>
                </a:cubicBezTo>
                <a:cubicBezTo>
                  <a:pt x="1301" y="721"/>
                  <a:pt x="1301" y="721"/>
                  <a:pt x="1301" y="721"/>
                </a:cubicBezTo>
                <a:lnTo>
                  <a:pt x="1301" y="760"/>
                </a:lnTo>
                <a:close/>
                <a:moveTo>
                  <a:pt x="1374" y="765"/>
                </a:moveTo>
                <a:cubicBezTo>
                  <a:pt x="1360" y="765"/>
                  <a:pt x="1350" y="754"/>
                  <a:pt x="1350" y="741"/>
                </a:cubicBezTo>
                <a:cubicBezTo>
                  <a:pt x="1350" y="727"/>
                  <a:pt x="1360" y="716"/>
                  <a:pt x="1374" y="716"/>
                </a:cubicBezTo>
                <a:cubicBezTo>
                  <a:pt x="1387" y="716"/>
                  <a:pt x="1398" y="727"/>
                  <a:pt x="1398" y="741"/>
                </a:cubicBezTo>
                <a:cubicBezTo>
                  <a:pt x="1398" y="754"/>
                  <a:pt x="1387" y="765"/>
                  <a:pt x="1374" y="765"/>
                </a:cubicBezTo>
                <a:close/>
                <a:moveTo>
                  <a:pt x="1684" y="757"/>
                </a:moveTo>
                <a:cubicBezTo>
                  <a:pt x="1546" y="757"/>
                  <a:pt x="1546" y="757"/>
                  <a:pt x="1546" y="757"/>
                </a:cubicBezTo>
                <a:cubicBezTo>
                  <a:pt x="1546" y="485"/>
                  <a:pt x="1546" y="485"/>
                  <a:pt x="1546" y="485"/>
                </a:cubicBezTo>
                <a:cubicBezTo>
                  <a:pt x="1684" y="485"/>
                  <a:pt x="1684" y="485"/>
                  <a:pt x="1684" y="485"/>
                </a:cubicBezTo>
                <a:lnTo>
                  <a:pt x="1684" y="757"/>
                </a:lnTo>
                <a:close/>
                <a:moveTo>
                  <a:pt x="0" y="849"/>
                </a:moveTo>
                <a:cubicBezTo>
                  <a:pt x="0" y="1242"/>
                  <a:pt x="0" y="1242"/>
                  <a:pt x="0" y="1242"/>
                </a:cubicBezTo>
                <a:cubicBezTo>
                  <a:pt x="1744" y="1242"/>
                  <a:pt x="1744" y="1242"/>
                  <a:pt x="1744" y="1242"/>
                </a:cubicBezTo>
                <a:cubicBezTo>
                  <a:pt x="1744" y="849"/>
                  <a:pt x="1744" y="849"/>
                  <a:pt x="1744" y="849"/>
                </a:cubicBezTo>
                <a:lnTo>
                  <a:pt x="0" y="849"/>
                </a:lnTo>
                <a:close/>
                <a:moveTo>
                  <a:pt x="1301" y="1185"/>
                </a:moveTo>
                <a:cubicBezTo>
                  <a:pt x="1123" y="1185"/>
                  <a:pt x="1123" y="1185"/>
                  <a:pt x="1123" y="1185"/>
                </a:cubicBezTo>
                <a:cubicBezTo>
                  <a:pt x="1123" y="1145"/>
                  <a:pt x="1123" y="1145"/>
                  <a:pt x="1123" y="1145"/>
                </a:cubicBezTo>
                <a:cubicBezTo>
                  <a:pt x="1301" y="1145"/>
                  <a:pt x="1301" y="1145"/>
                  <a:pt x="1301" y="1145"/>
                </a:cubicBezTo>
                <a:lnTo>
                  <a:pt x="1301" y="1185"/>
                </a:lnTo>
                <a:close/>
                <a:moveTo>
                  <a:pt x="1374" y="1189"/>
                </a:moveTo>
                <a:cubicBezTo>
                  <a:pt x="1360" y="1189"/>
                  <a:pt x="1350" y="1178"/>
                  <a:pt x="1350" y="1165"/>
                </a:cubicBezTo>
                <a:cubicBezTo>
                  <a:pt x="1350" y="1151"/>
                  <a:pt x="1360" y="1141"/>
                  <a:pt x="1374" y="1141"/>
                </a:cubicBezTo>
                <a:cubicBezTo>
                  <a:pt x="1387" y="1141"/>
                  <a:pt x="1398" y="1151"/>
                  <a:pt x="1398" y="1165"/>
                </a:cubicBezTo>
                <a:cubicBezTo>
                  <a:pt x="1398" y="1178"/>
                  <a:pt x="1387" y="1189"/>
                  <a:pt x="1374" y="1189"/>
                </a:cubicBezTo>
                <a:close/>
                <a:moveTo>
                  <a:pt x="1684" y="1181"/>
                </a:moveTo>
                <a:cubicBezTo>
                  <a:pt x="1546" y="1181"/>
                  <a:pt x="1546" y="1181"/>
                  <a:pt x="1546" y="1181"/>
                </a:cubicBezTo>
                <a:cubicBezTo>
                  <a:pt x="1546" y="910"/>
                  <a:pt x="1546" y="910"/>
                  <a:pt x="1546" y="910"/>
                </a:cubicBezTo>
                <a:cubicBezTo>
                  <a:pt x="1684" y="910"/>
                  <a:pt x="1684" y="910"/>
                  <a:pt x="1684" y="910"/>
                </a:cubicBezTo>
                <a:lnTo>
                  <a:pt x="1684" y="1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defTabSz="914310"/>
            <a:endParaRPr lang="en-US" sz="1600" ker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425523" y="4827386"/>
            <a:ext cx="274320" cy="0"/>
          </a:xfrm>
          <a:prstGeom prst="straightConnector1">
            <a:avLst/>
          </a:prstGeom>
          <a:ln w="19050" cap="rnd">
            <a:solidFill>
              <a:schemeClr val="accent6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7460777" y="4827386"/>
            <a:ext cx="274320" cy="0"/>
          </a:xfrm>
          <a:prstGeom prst="straightConnector1">
            <a:avLst/>
          </a:prstGeom>
          <a:ln w="19050" cap="rnd">
            <a:solidFill>
              <a:schemeClr val="accent6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>
            <a:spLocks/>
          </p:cNvSpPr>
          <p:nvPr/>
        </p:nvSpPr>
        <p:spPr bwMode="auto">
          <a:xfrm>
            <a:off x="6803579" y="4742821"/>
            <a:ext cx="553462" cy="169963"/>
          </a:xfrm>
          <a:custGeom>
            <a:avLst/>
            <a:gdLst>
              <a:gd name="connsiteX0" fmla="*/ 75185 w 1887728"/>
              <a:gd name="connsiteY0" fmla="*/ 463551 h 509397"/>
              <a:gd name="connsiteX1" fmla="*/ 1812545 w 1887728"/>
              <a:gd name="connsiteY1" fmla="*/ 463551 h 509397"/>
              <a:gd name="connsiteX2" fmla="*/ 1812545 w 1887728"/>
              <a:gd name="connsiteY2" fmla="*/ 509397 h 509397"/>
              <a:gd name="connsiteX3" fmla="*/ 75185 w 1887728"/>
              <a:gd name="connsiteY3" fmla="*/ 509397 h 509397"/>
              <a:gd name="connsiteX4" fmla="*/ 781241 w 1887728"/>
              <a:gd name="connsiteY4" fmla="*/ 254759 h 509397"/>
              <a:gd name="connsiteX5" fmla="*/ 781241 w 1887728"/>
              <a:gd name="connsiteY5" fmla="*/ 360168 h 509397"/>
              <a:gd name="connsiteX6" fmla="*/ 830162 w 1887728"/>
              <a:gd name="connsiteY6" fmla="*/ 360168 h 509397"/>
              <a:gd name="connsiteX7" fmla="*/ 830162 w 1887728"/>
              <a:gd name="connsiteY7" fmla="*/ 387157 h 509397"/>
              <a:gd name="connsiteX8" fmla="*/ 914759 w 1887728"/>
              <a:gd name="connsiteY8" fmla="*/ 387157 h 509397"/>
              <a:gd name="connsiteX9" fmla="*/ 914759 w 1887728"/>
              <a:gd name="connsiteY9" fmla="*/ 360168 h 509397"/>
              <a:gd name="connsiteX10" fmla="*/ 963680 w 1887728"/>
              <a:gd name="connsiteY10" fmla="*/ 360168 h 509397"/>
              <a:gd name="connsiteX11" fmla="*/ 963680 w 1887728"/>
              <a:gd name="connsiteY11" fmla="*/ 254759 h 509397"/>
              <a:gd name="connsiteX12" fmla="*/ 557932 w 1887728"/>
              <a:gd name="connsiteY12" fmla="*/ 254759 h 509397"/>
              <a:gd name="connsiteX13" fmla="*/ 557932 w 1887728"/>
              <a:gd name="connsiteY13" fmla="*/ 360168 h 509397"/>
              <a:gd name="connsiteX14" fmla="*/ 606853 w 1887728"/>
              <a:gd name="connsiteY14" fmla="*/ 360168 h 509397"/>
              <a:gd name="connsiteX15" fmla="*/ 606853 w 1887728"/>
              <a:gd name="connsiteY15" fmla="*/ 387157 h 509397"/>
              <a:gd name="connsiteX16" fmla="*/ 691450 w 1887728"/>
              <a:gd name="connsiteY16" fmla="*/ 387157 h 509397"/>
              <a:gd name="connsiteX17" fmla="*/ 691450 w 1887728"/>
              <a:gd name="connsiteY17" fmla="*/ 360168 h 509397"/>
              <a:gd name="connsiteX18" fmla="*/ 740371 w 1887728"/>
              <a:gd name="connsiteY18" fmla="*/ 360168 h 509397"/>
              <a:gd name="connsiteX19" fmla="*/ 740371 w 1887728"/>
              <a:gd name="connsiteY19" fmla="*/ 254759 h 509397"/>
              <a:gd name="connsiteX20" fmla="*/ 334624 w 1887728"/>
              <a:gd name="connsiteY20" fmla="*/ 254759 h 509397"/>
              <a:gd name="connsiteX21" fmla="*/ 334624 w 1887728"/>
              <a:gd name="connsiteY21" fmla="*/ 360168 h 509397"/>
              <a:gd name="connsiteX22" fmla="*/ 383545 w 1887728"/>
              <a:gd name="connsiteY22" fmla="*/ 360168 h 509397"/>
              <a:gd name="connsiteX23" fmla="*/ 383545 w 1887728"/>
              <a:gd name="connsiteY23" fmla="*/ 387157 h 509397"/>
              <a:gd name="connsiteX24" fmla="*/ 468142 w 1887728"/>
              <a:gd name="connsiteY24" fmla="*/ 387157 h 509397"/>
              <a:gd name="connsiteX25" fmla="*/ 468142 w 1887728"/>
              <a:gd name="connsiteY25" fmla="*/ 360168 h 509397"/>
              <a:gd name="connsiteX26" fmla="*/ 517063 w 1887728"/>
              <a:gd name="connsiteY26" fmla="*/ 360168 h 509397"/>
              <a:gd name="connsiteX27" fmla="*/ 517063 w 1887728"/>
              <a:gd name="connsiteY27" fmla="*/ 254759 h 509397"/>
              <a:gd name="connsiteX28" fmla="*/ 111316 w 1887728"/>
              <a:gd name="connsiteY28" fmla="*/ 254759 h 509397"/>
              <a:gd name="connsiteX29" fmla="*/ 111316 w 1887728"/>
              <a:gd name="connsiteY29" fmla="*/ 360168 h 509397"/>
              <a:gd name="connsiteX30" fmla="*/ 160237 w 1887728"/>
              <a:gd name="connsiteY30" fmla="*/ 360168 h 509397"/>
              <a:gd name="connsiteX31" fmla="*/ 160237 w 1887728"/>
              <a:gd name="connsiteY31" fmla="*/ 387157 h 509397"/>
              <a:gd name="connsiteX32" fmla="*/ 244834 w 1887728"/>
              <a:gd name="connsiteY32" fmla="*/ 387157 h 509397"/>
              <a:gd name="connsiteX33" fmla="*/ 244834 w 1887728"/>
              <a:gd name="connsiteY33" fmla="*/ 360168 h 509397"/>
              <a:gd name="connsiteX34" fmla="*/ 293755 w 1887728"/>
              <a:gd name="connsiteY34" fmla="*/ 360168 h 509397"/>
              <a:gd name="connsiteX35" fmla="*/ 293755 w 1887728"/>
              <a:gd name="connsiteY35" fmla="*/ 254759 h 509397"/>
              <a:gd name="connsiteX36" fmla="*/ 1453685 w 1887728"/>
              <a:gd name="connsiteY36" fmla="*/ 120059 h 509397"/>
              <a:gd name="connsiteX37" fmla="*/ 1453685 w 1887728"/>
              <a:gd name="connsiteY37" fmla="*/ 138191 h 509397"/>
              <a:gd name="connsiteX38" fmla="*/ 1453685 w 1887728"/>
              <a:gd name="connsiteY38" fmla="*/ 145907 h 509397"/>
              <a:gd name="connsiteX39" fmla="*/ 1458435 w 1887728"/>
              <a:gd name="connsiteY39" fmla="*/ 145907 h 509397"/>
              <a:gd name="connsiteX40" fmla="*/ 1518487 w 1887728"/>
              <a:gd name="connsiteY40" fmla="*/ 156323 h 509397"/>
              <a:gd name="connsiteX41" fmla="*/ 1568361 w 1887728"/>
              <a:gd name="connsiteY41" fmla="*/ 189115 h 509397"/>
              <a:gd name="connsiteX42" fmla="*/ 1688804 w 1887728"/>
              <a:gd name="connsiteY42" fmla="*/ 145907 h 509397"/>
              <a:gd name="connsiteX43" fmla="*/ 1688804 w 1887728"/>
              <a:gd name="connsiteY43" fmla="*/ 138191 h 509397"/>
              <a:gd name="connsiteX44" fmla="*/ 1688804 w 1887728"/>
              <a:gd name="connsiteY44" fmla="*/ 120059 h 509397"/>
              <a:gd name="connsiteX45" fmla="*/ 1701697 w 1887728"/>
              <a:gd name="connsiteY45" fmla="*/ 130475 h 509397"/>
              <a:gd name="connsiteX46" fmla="*/ 1742070 w 1887728"/>
              <a:gd name="connsiteY46" fmla="*/ 162881 h 509397"/>
              <a:gd name="connsiteX47" fmla="*/ 1751570 w 1887728"/>
              <a:gd name="connsiteY47" fmla="*/ 170597 h 509397"/>
              <a:gd name="connsiteX48" fmla="*/ 1742070 w 1887728"/>
              <a:gd name="connsiteY48" fmla="*/ 177927 h 509397"/>
              <a:gd name="connsiteX49" fmla="*/ 1701697 w 1887728"/>
              <a:gd name="connsiteY49" fmla="*/ 209176 h 509397"/>
              <a:gd name="connsiteX50" fmla="*/ 1688804 w 1887728"/>
              <a:gd name="connsiteY50" fmla="*/ 219206 h 509397"/>
              <a:gd name="connsiteX51" fmla="*/ 1688804 w 1887728"/>
              <a:gd name="connsiteY51" fmla="*/ 201460 h 509397"/>
              <a:gd name="connsiteX52" fmla="*/ 1688804 w 1887728"/>
              <a:gd name="connsiteY52" fmla="*/ 192201 h 509397"/>
              <a:gd name="connsiteX53" fmla="*/ 1595164 w 1887728"/>
              <a:gd name="connsiteY53" fmla="*/ 223836 h 509397"/>
              <a:gd name="connsiteX54" fmla="*/ 1688804 w 1887728"/>
              <a:gd name="connsiteY54" fmla="*/ 255470 h 509397"/>
              <a:gd name="connsiteX55" fmla="*/ 1688804 w 1887728"/>
              <a:gd name="connsiteY55" fmla="*/ 246597 h 509397"/>
              <a:gd name="connsiteX56" fmla="*/ 1688804 w 1887728"/>
              <a:gd name="connsiteY56" fmla="*/ 228851 h 509397"/>
              <a:gd name="connsiteX57" fmla="*/ 1701697 w 1887728"/>
              <a:gd name="connsiteY57" fmla="*/ 239267 h 509397"/>
              <a:gd name="connsiteX58" fmla="*/ 1742070 w 1887728"/>
              <a:gd name="connsiteY58" fmla="*/ 271673 h 509397"/>
              <a:gd name="connsiteX59" fmla="*/ 1751570 w 1887728"/>
              <a:gd name="connsiteY59" fmla="*/ 279389 h 509397"/>
              <a:gd name="connsiteX60" fmla="*/ 1742070 w 1887728"/>
              <a:gd name="connsiteY60" fmla="*/ 286719 h 509397"/>
              <a:gd name="connsiteX61" fmla="*/ 1701697 w 1887728"/>
              <a:gd name="connsiteY61" fmla="*/ 317968 h 509397"/>
              <a:gd name="connsiteX62" fmla="*/ 1688804 w 1887728"/>
              <a:gd name="connsiteY62" fmla="*/ 327998 h 509397"/>
              <a:gd name="connsiteX63" fmla="*/ 1688804 w 1887728"/>
              <a:gd name="connsiteY63" fmla="*/ 310252 h 509397"/>
              <a:gd name="connsiteX64" fmla="*/ 1688804 w 1887728"/>
              <a:gd name="connsiteY64" fmla="*/ 301765 h 509397"/>
              <a:gd name="connsiteX65" fmla="*/ 1568361 w 1887728"/>
              <a:gd name="connsiteY65" fmla="*/ 258557 h 509397"/>
              <a:gd name="connsiteX66" fmla="*/ 1458435 w 1887728"/>
              <a:gd name="connsiteY66" fmla="*/ 301765 h 509397"/>
              <a:gd name="connsiteX67" fmla="*/ 1453685 w 1887728"/>
              <a:gd name="connsiteY67" fmla="*/ 301765 h 509397"/>
              <a:gd name="connsiteX68" fmla="*/ 1453685 w 1887728"/>
              <a:gd name="connsiteY68" fmla="*/ 310252 h 509397"/>
              <a:gd name="connsiteX69" fmla="*/ 1453685 w 1887728"/>
              <a:gd name="connsiteY69" fmla="*/ 327998 h 509397"/>
              <a:gd name="connsiteX70" fmla="*/ 1441132 w 1887728"/>
              <a:gd name="connsiteY70" fmla="*/ 317968 h 509397"/>
              <a:gd name="connsiteX71" fmla="*/ 1400758 w 1887728"/>
              <a:gd name="connsiteY71" fmla="*/ 286719 h 509397"/>
              <a:gd name="connsiteX72" fmla="*/ 1390919 w 1887728"/>
              <a:gd name="connsiteY72" fmla="*/ 279389 h 509397"/>
              <a:gd name="connsiteX73" fmla="*/ 1400758 w 1887728"/>
              <a:gd name="connsiteY73" fmla="*/ 271673 h 509397"/>
              <a:gd name="connsiteX74" fmla="*/ 1440793 w 1887728"/>
              <a:gd name="connsiteY74" fmla="*/ 239267 h 509397"/>
              <a:gd name="connsiteX75" fmla="*/ 1453685 w 1887728"/>
              <a:gd name="connsiteY75" fmla="*/ 228851 h 509397"/>
              <a:gd name="connsiteX76" fmla="*/ 1453685 w 1887728"/>
              <a:gd name="connsiteY76" fmla="*/ 246597 h 509397"/>
              <a:gd name="connsiteX77" fmla="*/ 1453685 w 1887728"/>
              <a:gd name="connsiteY77" fmla="*/ 255084 h 509397"/>
              <a:gd name="connsiteX78" fmla="*/ 1457757 w 1887728"/>
              <a:gd name="connsiteY78" fmla="*/ 255470 h 509397"/>
              <a:gd name="connsiteX79" fmla="*/ 1541219 w 1887728"/>
              <a:gd name="connsiteY79" fmla="*/ 223836 h 509397"/>
              <a:gd name="connsiteX80" fmla="*/ 1458096 w 1887728"/>
              <a:gd name="connsiteY80" fmla="*/ 192201 h 509397"/>
              <a:gd name="connsiteX81" fmla="*/ 1453685 w 1887728"/>
              <a:gd name="connsiteY81" fmla="*/ 192201 h 509397"/>
              <a:gd name="connsiteX82" fmla="*/ 1453685 w 1887728"/>
              <a:gd name="connsiteY82" fmla="*/ 201460 h 509397"/>
              <a:gd name="connsiteX83" fmla="*/ 1453685 w 1887728"/>
              <a:gd name="connsiteY83" fmla="*/ 219206 h 509397"/>
              <a:gd name="connsiteX84" fmla="*/ 1441132 w 1887728"/>
              <a:gd name="connsiteY84" fmla="*/ 209176 h 509397"/>
              <a:gd name="connsiteX85" fmla="*/ 1400758 w 1887728"/>
              <a:gd name="connsiteY85" fmla="*/ 177927 h 509397"/>
              <a:gd name="connsiteX86" fmla="*/ 1390919 w 1887728"/>
              <a:gd name="connsiteY86" fmla="*/ 170597 h 509397"/>
              <a:gd name="connsiteX87" fmla="*/ 1400758 w 1887728"/>
              <a:gd name="connsiteY87" fmla="*/ 162881 h 509397"/>
              <a:gd name="connsiteX88" fmla="*/ 1440793 w 1887728"/>
              <a:gd name="connsiteY88" fmla="*/ 130475 h 509397"/>
              <a:gd name="connsiteX89" fmla="*/ 1453685 w 1887728"/>
              <a:gd name="connsiteY89" fmla="*/ 120059 h 509397"/>
              <a:gd name="connsiteX90" fmla="*/ 781241 w 1887728"/>
              <a:gd name="connsiteY90" fmla="*/ 70865 h 509397"/>
              <a:gd name="connsiteX91" fmla="*/ 781241 w 1887728"/>
              <a:gd name="connsiteY91" fmla="*/ 176274 h 509397"/>
              <a:gd name="connsiteX92" fmla="*/ 830162 w 1887728"/>
              <a:gd name="connsiteY92" fmla="*/ 176274 h 509397"/>
              <a:gd name="connsiteX93" fmla="*/ 830162 w 1887728"/>
              <a:gd name="connsiteY93" fmla="*/ 203263 h 509397"/>
              <a:gd name="connsiteX94" fmla="*/ 914759 w 1887728"/>
              <a:gd name="connsiteY94" fmla="*/ 203263 h 509397"/>
              <a:gd name="connsiteX95" fmla="*/ 914759 w 1887728"/>
              <a:gd name="connsiteY95" fmla="*/ 176274 h 509397"/>
              <a:gd name="connsiteX96" fmla="*/ 963680 w 1887728"/>
              <a:gd name="connsiteY96" fmla="*/ 176274 h 509397"/>
              <a:gd name="connsiteX97" fmla="*/ 963680 w 1887728"/>
              <a:gd name="connsiteY97" fmla="*/ 70865 h 509397"/>
              <a:gd name="connsiteX98" fmla="*/ 557932 w 1887728"/>
              <a:gd name="connsiteY98" fmla="*/ 70865 h 509397"/>
              <a:gd name="connsiteX99" fmla="*/ 557932 w 1887728"/>
              <a:gd name="connsiteY99" fmla="*/ 176274 h 509397"/>
              <a:gd name="connsiteX100" fmla="*/ 606853 w 1887728"/>
              <a:gd name="connsiteY100" fmla="*/ 176274 h 509397"/>
              <a:gd name="connsiteX101" fmla="*/ 606853 w 1887728"/>
              <a:gd name="connsiteY101" fmla="*/ 203263 h 509397"/>
              <a:gd name="connsiteX102" fmla="*/ 691450 w 1887728"/>
              <a:gd name="connsiteY102" fmla="*/ 203263 h 509397"/>
              <a:gd name="connsiteX103" fmla="*/ 691450 w 1887728"/>
              <a:gd name="connsiteY103" fmla="*/ 176274 h 509397"/>
              <a:gd name="connsiteX104" fmla="*/ 740371 w 1887728"/>
              <a:gd name="connsiteY104" fmla="*/ 176274 h 509397"/>
              <a:gd name="connsiteX105" fmla="*/ 740371 w 1887728"/>
              <a:gd name="connsiteY105" fmla="*/ 70865 h 509397"/>
              <a:gd name="connsiteX106" fmla="*/ 334624 w 1887728"/>
              <a:gd name="connsiteY106" fmla="*/ 70865 h 509397"/>
              <a:gd name="connsiteX107" fmla="*/ 334624 w 1887728"/>
              <a:gd name="connsiteY107" fmla="*/ 176274 h 509397"/>
              <a:gd name="connsiteX108" fmla="*/ 383545 w 1887728"/>
              <a:gd name="connsiteY108" fmla="*/ 176274 h 509397"/>
              <a:gd name="connsiteX109" fmla="*/ 383545 w 1887728"/>
              <a:gd name="connsiteY109" fmla="*/ 203263 h 509397"/>
              <a:gd name="connsiteX110" fmla="*/ 468142 w 1887728"/>
              <a:gd name="connsiteY110" fmla="*/ 203263 h 509397"/>
              <a:gd name="connsiteX111" fmla="*/ 468142 w 1887728"/>
              <a:gd name="connsiteY111" fmla="*/ 176274 h 509397"/>
              <a:gd name="connsiteX112" fmla="*/ 517063 w 1887728"/>
              <a:gd name="connsiteY112" fmla="*/ 176274 h 509397"/>
              <a:gd name="connsiteX113" fmla="*/ 517063 w 1887728"/>
              <a:gd name="connsiteY113" fmla="*/ 70865 h 509397"/>
              <a:gd name="connsiteX114" fmla="*/ 111316 w 1887728"/>
              <a:gd name="connsiteY114" fmla="*/ 70865 h 509397"/>
              <a:gd name="connsiteX115" fmla="*/ 111316 w 1887728"/>
              <a:gd name="connsiteY115" fmla="*/ 176274 h 509397"/>
              <a:gd name="connsiteX116" fmla="*/ 160237 w 1887728"/>
              <a:gd name="connsiteY116" fmla="*/ 176274 h 509397"/>
              <a:gd name="connsiteX117" fmla="*/ 160237 w 1887728"/>
              <a:gd name="connsiteY117" fmla="*/ 203263 h 509397"/>
              <a:gd name="connsiteX118" fmla="*/ 244834 w 1887728"/>
              <a:gd name="connsiteY118" fmla="*/ 203263 h 509397"/>
              <a:gd name="connsiteX119" fmla="*/ 244834 w 1887728"/>
              <a:gd name="connsiteY119" fmla="*/ 176274 h 509397"/>
              <a:gd name="connsiteX120" fmla="*/ 293755 w 1887728"/>
              <a:gd name="connsiteY120" fmla="*/ 176274 h 509397"/>
              <a:gd name="connsiteX121" fmla="*/ 293755 w 1887728"/>
              <a:gd name="connsiteY121" fmla="*/ 70865 h 509397"/>
              <a:gd name="connsiteX122" fmla="*/ 1329944 w 1887728"/>
              <a:gd name="connsiteY122" fmla="*/ 65882 h 509397"/>
              <a:gd name="connsiteX123" fmla="*/ 1329944 w 1887728"/>
              <a:gd name="connsiteY123" fmla="*/ 382174 h 509397"/>
              <a:gd name="connsiteX124" fmla="*/ 1812544 w 1887728"/>
              <a:gd name="connsiteY124" fmla="*/ 382174 h 509397"/>
              <a:gd name="connsiteX125" fmla="*/ 1812544 w 1887728"/>
              <a:gd name="connsiteY125" fmla="*/ 65882 h 509397"/>
              <a:gd name="connsiteX126" fmla="*/ 0 w 1887728"/>
              <a:gd name="connsiteY126" fmla="*/ 0 h 509397"/>
              <a:gd name="connsiteX127" fmla="*/ 1887728 w 1887728"/>
              <a:gd name="connsiteY127" fmla="*/ 0 h 509397"/>
              <a:gd name="connsiteX128" fmla="*/ 1887728 w 1887728"/>
              <a:gd name="connsiteY128" fmla="*/ 448056 h 509397"/>
              <a:gd name="connsiteX129" fmla="*/ 0 w 1887728"/>
              <a:gd name="connsiteY129" fmla="*/ 448056 h 50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887728" h="509397">
                <a:moveTo>
                  <a:pt x="75185" y="463551"/>
                </a:moveTo>
                <a:lnTo>
                  <a:pt x="1812545" y="463551"/>
                </a:lnTo>
                <a:lnTo>
                  <a:pt x="1812545" y="509397"/>
                </a:lnTo>
                <a:lnTo>
                  <a:pt x="75185" y="509397"/>
                </a:lnTo>
                <a:close/>
                <a:moveTo>
                  <a:pt x="781241" y="254759"/>
                </a:moveTo>
                <a:lnTo>
                  <a:pt x="781241" y="360168"/>
                </a:lnTo>
                <a:lnTo>
                  <a:pt x="830162" y="360168"/>
                </a:lnTo>
                <a:lnTo>
                  <a:pt x="830162" y="387157"/>
                </a:lnTo>
                <a:lnTo>
                  <a:pt x="914759" y="387157"/>
                </a:lnTo>
                <a:lnTo>
                  <a:pt x="914759" y="360168"/>
                </a:lnTo>
                <a:lnTo>
                  <a:pt x="963680" y="360168"/>
                </a:lnTo>
                <a:lnTo>
                  <a:pt x="963680" y="254759"/>
                </a:lnTo>
                <a:close/>
                <a:moveTo>
                  <a:pt x="557932" y="254759"/>
                </a:moveTo>
                <a:lnTo>
                  <a:pt x="557932" y="360168"/>
                </a:lnTo>
                <a:lnTo>
                  <a:pt x="606853" y="360168"/>
                </a:lnTo>
                <a:lnTo>
                  <a:pt x="606853" y="387157"/>
                </a:lnTo>
                <a:lnTo>
                  <a:pt x="691450" y="387157"/>
                </a:lnTo>
                <a:lnTo>
                  <a:pt x="691450" y="360168"/>
                </a:lnTo>
                <a:lnTo>
                  <a:pt x="740371" y="360168"/>
                </a:lnTo>
                <a:lnTo>
                  <a:pt x="740371" y="254759"/>
                </a:lnTo>
                <a:close/>
                <a:moveTo>
                  <a:pt x="334624" y="254759"/>
                </a:moveTo>
                <a:lnTo>
                  <a:pt x="334624" y="360168"/>
                </a:lnTo>
                <a:lnTo>
                  <a:pt x="383545" y="360168"/>
                </a:lnTo>
                <a:lnTo>
                  <a:pt x="383545" y="387157"/>
                </a:lnTo>
                <a:lnTo>
                  <a:pt x="468142" y="387157"/>
                </a:lnTo>
                <a:lnTo>
                  <a:pt x="468142" y="360168"/>
                </a:lnTo>
                <a:lnTo>
                  <a:pt x="517063" y="360168"/>
                </a:lnTo>
                <a:lnTo>
                  <a:pt x="517063" y="254759"/>
                </a:lnTo>
                <a:close/>
                <a:moveTo>
                  <a:pt x="111316" y="254759"/>
                </a:moveTo>
                <a:lnTo>
                  <a:pt x="111316" y="360168"/>
                </a:lnTo>
                <a:lnTo>
                  <a:pt x="160237" y="360168"/>
                </a:lnTo>
                <a:lnTo>
                  <a:pt x="160237" y="387157"/>
                </a:lnTo>
                <a:lnTo>
                  <a:pt x="244834" y="387157"/>
                </a:lnTo>
                <a:lnTo>
                  <a:pt x="244834" y="360168"/>
                </a:lnTo>
                <a:lnTo>
                  <a:pt x="293755" y="360168"/>
                </a:lnTo>
                <a:lnTo>
                  <a:pt x="293755" y="254759"/>
                </a:lnTo>
                <a:close/>
                <a:moveTo>
                  <a:pt x="1453685" y="120059"/>
                </a:moveTo>
                <a:cubicBezTo>
                  <a:pt x="1453685" y="120059"/>
                  <a:pt x="1453685" y="120059"/>
                  <a:pt x="1453685" y="138191"/>
                </a:cubicBezTo>
                <a:cubicBezTo>
                  <a:pt x="1453685" y="138191"/>
                  <a:pt x="1453685" y="138191"/>
                  <a:pt x="1453685" y="145907"/>
                </a:cubicBezTo>
                <a:cubicBezTo>
                  <a:pt x="1455382" y="145907"/>
                  <a:pt x="1456739" y="145907"/>
                  <a:pt x="1458435" y="145907"/>
                </a:cubicBezTo>
                <a:cubicBezTo>
                  <a:pt x="1473363" y="145907"/>
                  <a:pt x="1495756" y="147836"/>
                  <a:pt x="1518487" y="156323"/>
                </a:cubicBezTo>
                <a:cubicBezTo>
                  <a:pt x="1538165" y="163653"/>
                  <a:pt x="1554790" y="174455"/>
                  <a:pt x="1568361" y="189115"/>
                </a:cubicBezTo>
                <a:cubicBezTo>
                  <a:pt x="1596860" y="160953"/>
                  <a:pt x="1638591" y="145907"/>
                  <a:pt x="1688804" y="145907"/>
                </a:cubicBezTo>
                <a:cubicBezTo>
                  <a:pt x="1688804" y="145907"/>
                  <a:pt x="1688804" y="145907"/>
                  <a:pt x="1688804" y="138191"/>
                </a:cubicBezTo>
                <a:cubicBezTo>
                  <a:pt x="1688804" y="138191"/>
                  <a:pt x="1688804" y="138191"/>
                  <a:pt x="1688804" y="120059"/>
                </a:cubicBezTo>
                <a:cubicBezTo>
                  <a:pt x="1688804" y="120059"/>
                  <a:pt x="1688804" y="120059"/>
                  <a:pt x="1701697" y="130475"/>
                </a:cubicBezTo>
                <a:cubicBezTo>
                  <a:pt x="1701697" y="130475"/>
                  <a:pt x="1701697" y="130475"/>
                  <a:pt x="1742070" y="162881"/>
                </a:cubicBezTo>
                <a:cubicBezTo>
                  <a:pt x="1742070" y="162881"/>
                  <a:pt x="1742070" y="162881"/>
                  <a:pt x="1751570" y="170597"/>
                </a:cubicBezTo>
                <a:cubicBezTo>
                  <a:pt x="1751570" y="170597"/>
                  <a:pt x="1751570" y="170597"/>
                  <a:pt x="1742070" y="177927"/>
                </a:cubicBezTo>
                <a:cubicBezTo>
                  <a:pt x="1742070" y="177927"/>
                  <a:pt x="1742070" y="177927"/>
                  <a:pt x="1701697" y="209176"/>
                </a:cubicBezTo>
                <a:cubicBezTo>
                  <a:pt x="1701697" y="209176"/>
                  <a:pt x="1701697" y="209176"/>
                  <a:pt x="1688804" y="219206"/>
                </a:cubicBezTo>
                <a:cubicBezTo>
                  <a:pt x="1688804" y="219206"/>
                  <a:pt x="1688804" y="219206"/>
                  <a:pt x="1688804" y="201460"/>
                </a:cubicBezTo>
                <a:cubicBezTo>
                  <a:pt x="1688804" y="201460"/>
                  <a:pt x="1688804" y="201460"/>
                  <a:pt x="1688804" y="192201"/>
                </a:cubicBezTo>
                <a:cubicBezTo>
                  <a:pt x="1648769" y="192201"/>
                  <a:pt x="1616199" y="203003"/>
                  <a:pt x="1595164" y="223836"/>
                </a:cubicBezTo>
                <a:cubicBezTo>
                  <a:pt x="1616199" y="244282"/>
                  <a:pt x="1648769" y="255470"/>
                  <a:pt x="1688804" y="255470"/>
                </a:cubicBezTo>
                <a:cubicBezTo>
                  <a:pt x="1688804" y="255470"/>
                  <a:pt x="1688804" y="255470"/>
                  <a:pt x="1688804" y="246597"/>
                </a:cubicBezTo>
                <a:cubicBezTo>
                  <a:pt x="1688804" y="246597"/>
                  <a:pt x="1688804" y="246597"/>
                  <a:pt x="1688804" y="228851"/>
                </a:cubicBezTo>
                <a:cubicBezTo>
                  <a:pt x="1688804" y="228851"/>
                  <a:pt x="1688804" y="228851"/>
                  <a:pt x="1701697" y="239267"/>
                </a:cubicBezTo>
                <a:lnTo>
                  <a:pt x="1742070" y="271673"/>
                </a:lnTo>
                <a:cubicBezTo>
                  <a:pt x="1742070" y="271673"/>
                  <a:pt x="1742070" y="271673"/>
                  <a:pt x="1751570" y="279389"/>
                </a:cubicBezTo>
                <a:cubicBezTo>
                  <a:pt x="1751570" y="279389"/>
                  <a:pt x="1751570" y="279389"/>
                  <a:pt x="1742070" y="286719"/>
                </a:cubicBezTo>
                <a:cubicBezTo>
                  <a:pt x="1742070" y="286719"/>
                  <a:pt x="1742070" y="286719"/>
                  <a:pt x="1701697" y="317968"/>
                </a:cubicBezTo>
                <a:cubicBezTo>
                  <a:pt x="1701697" y="317968"/>
                  <a:pt x="1701697" y="317968"/>
                  <a:pt x="1688804" y="327998"/>
                </a:cubicBezTo>
                <a:cubicBezTo>
                  <a:pt x="1688804" y="327998"/>
                  <a:pt x="1688804" y="327998"/>
                  <a:pt x="1688804" y="310252"/>
                </a:cubicBezTo>
                <a:cubicBezTo>
                  <a:pt x="1688804" y="310252"/>
                  <a:pt x="1688804" y="310252"/>
                  <a:pt x="1688804" y="301765"/>
                </a:cubicBezTo>
                <a:cubicBezTo>
                  <a:pt x="1638591" y="301765"/>
                  <a:pt x="1596521" y="286333"/>
                  <a:pt x="1568361" y="258557"/>
                </a:cubicBezTo>
                <a:cubicBezTo>
                  <a:pt x="1533755" y="295978"/>
                  <a:pt x="1484899" y="301765"/>
                  <a:pt x="1458435" y="301765"/>
                </a:cubicBezTo>
                <a:cubicBezTo>
                  <a:pt x="1456739" y="301765"/>
                  <a:pt x="1455382" y="301765"/>
                  <a:pt x="1453685" y="301765"/>
                </a:cubicBezTo>
                <a:cubicBezTo>
                  <a:pt x="1453685" y="301765"/>
                  <a:pt x="1453685" y="301765"/>
                  <a:pt x="1453685" y="310252"/>
                </a:cubicBezTo>
                <a:cubicBezTo>
                  <a:pt x="1453685" y="310252"/>
                  <a:pt x="1453685" y="310252"/>
                  <a:pt x="1453685" y="327998"/>
                </a:cubicBezTo>
                <a:cubicBezTo>
                  <a:pt x="1453685" y="327998"/>
                  <a:pt x="1453685" y="327998"/>
                  <a:pt x="1441132" y="317968"/>
                </a:cubicBezTo>
                <a:cubicBezTo>
                  <a:pt x="1441132" y="317968"/>
                  <a:pt x="1441132" y="317968"/>
                  <a:pt x="1400758" y="286719"/>
                </a:cubicBezTo>
                <a:cubicBezTo>
                  <a:pt x="1400758" y="286719"/>
                  <a:pt x="1400758" y="286719"/>
                  <a:pt x="1390919" y="279389"/>
                </a:cubicBezTo>
                <a:cubicBezTo>
                  <a:pt x="1390919" y="279389"/>
                  <a:pt x="1390919" y="279389"/>
                  <a:pt x="1400758" y="271673"/>
                </a:cubicBezTo>
                <a:cubicBezTo>
                  <a:pt x="1400758" y="271673"/>
                  <a:pt x="1400758" y="271673"/>
                  <a:pt x="1440793" y="239267"/>
                </a:cubicBezTo>
                <a:cubicBezTo>
                  <a:pt x="1440793" y="239267"/>
                  <a:pt x="1440793" y="239267"/>
                  <a:pt x="1453685" y="228851"/>
                </a:cubicBezTo>
                <a:cubicBezTo>
                  <a:pt x="1453685" y="228851"/>
                  <a:pt x="1453685" y="228851"/>
                  <a:pt x="1453685" y="246597"/>
                </a:cubicBezTo>
                <a:cubicBezTo>
                  <a:pt x="1453685" y="246597"/>
                  <a:pt x="1453685" y="246597"/>
                  <a:pt x="1453685" y="255084"/>
                </a:cubicBezTo>
                <a:cubicBezTo>
                  <a:pt x="1455043" y="255470"/>
                  <a:pt x="1456400" y="255470"/>
                  <a:pt x="1457757" y="255470"/>
                </a:cubicBezTo>
                <a:cubicBezTo>
                  <a:pt x="1478453" y="255470"/>
                  <a:pt x="1516791" y="251227"/>
                  <a:pt x="1541219" y="223836"/>
                </a:cubicBezTo>
                <a:cubicBezTo>
                  <a:pt x="1517130" y="196445"/>
                  <a:pt x="1479810" y="192201"/>
                  <a:pt x="1458096" y="192201"/>
                </a:cubicBezTo>
                <a:cubicBezTo>
                  <a:pt x="1456739" y="192201"/>
                  <a:pt x="1455043" y="192201"/>
                  <a:pt x="1453685" y="192201"/>
                </a:cubicBezTo>
                <a:cubicBezTo>
                  <a:pt x="1453685" y="192201"/>
                  <a:pt x="1453685" y="192201"/>
                  <a:pt x="1453685" y="201460"/>
                </a:cubicBezTo>
                <a:cubicBezTo>
                  <a:pt x="1453685" y="201460"/>
                  <a:pt x="1453685" y="201460"/>
                  <a:pt x="1453685" y="219206"/>
                </a:cubicBezTo>
                <a:cubicBezTo>
                  <a:pt x="1453685" y="219206"/>
                  <a:pt x="1453685" y="219206"/>
                  <a:pt x="1441132" y="209176"/>
                </a:cubicBezTo>
                <a:cubicBezTo>
                  <a:pt x="1441132" y="209176"/>
                  <a:pt x="1441132" y="209176"/>
                  <a:pt x="1400758" y="177927"/>
                </a:cubicBezTo>
                <a:cubicBezTo>
                  <a:pt x="1400758" y="177927"/>
                  <a:pt x="1400758" y="177927"/>
                  <a:pt x="1390919" y="170597"/>
                </a:cubicBezTo>
                <a:cubicBezTo>
                  <a:pt x="1390919" y="170597"/>
                  <a:pt x="1390919" y="170597"/>
                  <a:pt x="1400758" y="162881"/>
                </a:cubicBezTo>
                <a:cubicBezTo>
                  <a:pt x="1400758" y="162881"/>
                  <a:pt x="1400758" y="162881"/>
                  <a:pt x="1440793" y="130475"/>
                </a:cubicBezTo>
                <a:cubicBezTo>
                  <a:pt x="1440793" y="130475"/>
                  <a:pt x="1440793" y="130475"/>
                  <a:pt x="1453685" y="120059"/>
                </a:cubicBezTo>
                <a:close/>
                <a:moveTo>
                  <a:pt x="781241" y="70865"/>
                </a:moveTo>
                <a:lnTo>
                  <a:pt x="781241" y="176274"/>
                </a:lnTo>
                <a:lnTo>
                  <a:pt x="830162" y="176274"/>
                </a:lnTo>
                <a:lnTo>
                  <a:pt x="830162" y="203263"/>
                </a:lnTo>
                <a:lnTo>
                  <a:pt x="914759" y="203263"/>
                </a:lnTo>
                <a:lnTo>
                  <a:pt x="914759" y="176274"/>
                </a:lnTo>
                <a:lnTo>
                  <a:pt x="963680" y="176274"/>
                </a:lnTo>
                <a:lnTo>
                  <a:pt x="963680" y="70865"/>
                </a:lnTo>
                <a:close/>
                <a:moveTo>
                  <a:pt x="557932" y="70865"/>
                </a:moveTo>
                <a:lnTo>
                  <a:pt x="557932" y="176274"/>
                </a:lnTo>
                <a:lnTo>
                  <a:pt x="606853" y="176274"/>
                </a:lnTo>
                <a:lnTo>
                  <a:pt x="606853" y="203263"/>
                </a:lnTo>
                <a:lnTo>
                  <a:pt x="691450" y="203263"/>
                </a:lnTo>
                <a:lnTo>
                  <a:pt x="691450" y="176274"/>
                </a:lnTo>
                <a:lnTo>
                  <a:pt x="740371" y="176274"/>
                </a:lnTo>
                <a:lnTo>
                  <a:pt x="740371" y="70865"/>
                </a:lnTo>
                <a:close/>
                <a:moveTo>
                  <a:pt x="334624" y="70865"/>
                </a:moveTo>
                <a:lnTo>
                  <a:pt x="334624" y="176274"/>
                </a:lnTo>
                <a:lnTo>
                  <a:pt x="383545" y="176274"/>
                </a:lnTo>
                <a:lnTo>
                  <a:pt x="383545" y="203263"/>
                </a:lnTo>
                <a:lnTo>
                  <a:pt x="468142" y="203263"/>
                </a:lnTo>
                <a:lnTo>
                  <a:pt x="468142" y="176274"/>
                </a:lnTo>
                <a:lnTo>
                  <a:pt x="517063" y="176274"/>
                </a:lnTo>
                <a:lnTo>
                  <a:pt x="517063" y="70865"/>
                </a:lnTo>
                <a:close/>
                <a:moveTo>
                  <a:pt x="111316" y="70865"/>
                </a:moveTo>
                <a:lnTo>
                  <a:pt x="111316" y="176274"/>
                </a:lnTo>
                <a:lnTo>
                  <a:pt x="160237" y="176274"/>
                </a:lnTo>
                <a:lnTo>
                  <a:pt x="160237" y="203263"/>
                </a:lnTo>
                <a:lnTo>
                  <a:pt x="244834" y="203263"/>
                </a:lnTo>
                <a:lnTo>
                  <a:pt x="244834" y="176274"/>
                </a:lnTo>
                <a:lnTo>
                  <a:pt x="293755" y="176274"/>
                </a:lnTo>
                <a:lnTo>
                  <a:pt x="293755" y="70865"/>
                </a:lnTo>
                <a:close/>
                <a:moveTo>
                  <a:pt x="1329944" y="65882"/>
                </a:moveTo>
                <a:lnTo>
                  <a:pt x="1329944" y="382174"/>
                </a:lnTo>
                <a:lnTo>
                  <a:pt x="1812544" y="382174"/>
                </a:lnTo>
                <a:lnTo>
                  <a:pt x="1812544" y="65882"/>
                </a:lnTo>
                <a:close/>
                <a:moveTo>
                  <a:pt x="0" y="0"/>
                </a:moveTo>
                <a:lnTo>
                  <a:pt x="1887728" y="0"/>
                </a:lnTo>
                <a:lnTo>
                  <a:pt x="1887728" y="448056"/>
                </a:lnTo>
                <a:lnTo>
                  <a:pt x="0" y="4480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6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838833" y="4621165"/>
            <a:ext cx="654938" cy="413274"/>
            <a:chOff x="8530560" y="3154687"/>
            <a:chExt cx="1005840" cy="634698"/>
          </a:xfrm>
        </p:grpSpPr>
        <p:sp>
          <p:nvSpPr>
            <p:cNvPr id="69" name="Freeform 68"/>
            <p:cNvSpPr/>
            <p:nvPr/>
          </p:nvSpPr>
          <p:spPr bwMode="auto">
            <a:xfrm>
              <a:off x="8530560" y="3154687"/>
              <a:ext cx="1005840" cy="197038"/>
            </a:xfrm>
            <a:custGeom>
              <a:avLst/>
              <a:gdLst>
                <a:gd name="connsiteX0" fmla="*/ 864322 w 1005840"/>
                <a:gd name="connsiteY0" fmla="*/ 111932 h 197038"/>
                <a:gd name="connsiteX1" fmla="*/ 864322 w 1005840"/>
                <a:gd name="connsiteY1" fmla="*/ 157652 h 197038"/>
                <a:gd name="connsiteX2" fmla="*/ 928330 w 1005840"/>
                <a:gd name="connsiteY2" fmla="*/ 157652 h 197038"/>
                <a:gd name="connsiteX3" fmla="*/ 928330 w 1005840"/>
                <a:gd name="connsiteY3" fmla="*/ 111932 h 197038"/>
                <a:gd name="connsiteX4" fmla="*/ 759547 w 1005840"/>
                <a:gd name="connsiteY4" fmla="*/ 111932 h 197038"/>
                <a:gd name="connsiteX5" fmla="*/ 759547 w 1005840"/>
                <a:gd name="connsiteY5" fmla="*/ 157652 h 197038"/>
                <a:gd name="connsiteX6" fmla="*/ 823555 w 1005840"/>
                <a:gd name="connsiteY6" fmla="*/ 157652 h 197038"/>
                <a:gd name="connsiteX7" fmla="*/ 823555 w 1005840"/>
                <a:gd name="connsiteY7" fmla="*/ 111932 h 197038"/>
                <a:gd name="connsiteX8" fmla="*/ 642939 w 1005840"/>
                <a:gd name="connsiteY8" fmla="*/ 75659 h 197038"/>
                <a:gd name="connsiteX9" fmla="*/ 642939 w 1005840"/>
                <a:gd name="connsiteY9" fmla="*/ 121379 h 197038"/>
                <a:gd name="connsiteX10" fmla="*/ 688659 w 1005840"/>
                <a:gd name="connsiteY10" fmla="*/ 121379 h 197038"/>
                <a:gd name="connsiteX11" fmla="*/ 688659 w 1005840"/>
                <a:gd name="connsiteY11" fmla="*/ 75659 h 197038"/>
                <a:gd name="connsiteX12" fmla="*/ 561974 w 1005840"/>
                <a:gd name="connsiteY12" fmla="*/ 75659 h 197038"/>
                <a:gd name="connsiteX13" fmla="*/ 561974 w 1005840"/>
                <a:gd name="connsiteY13" fmla="*/ 121379 h 197038"/>
                <a:gd name="connsiteX14" fmla="*/ 607694 w 1005840"/>
                <a:gd name="connsiteY14" fmla="*/ 121379 h 197038"/>
                <a:gd name="connsiteX15" fmla="*/ 607694 w 1005840"/>
                <a:gd name="connsiteY15" fmla="*/ 75659 h 197038"/>
                <a:gd name="connsiteX16" fmla="*/ 481012 w 1005840"/>
                <a:gd name="connsiteY16" fmla="*/ 75659 h 197038"/>
                <a:gd name="connsiteX17" fmla="*/ 481012 w 1005840"/>
                <a:gd name="connsiteY17" fmla="*/ 121379 h 197038"/>
                <a:gd name="connsiteX18" fmla="*/ 526732 w 1005840"/>
                <a:gd name="connsiteY18" fmla="*/ 121379 h 197038"/>
                <a:gd name="connsiteX19" fmla="*/ 526732 w 1005840"/>
                <a:gd name="connsiteY19" fmla="*/ 75659 h 197038"/>
                <a:gd name="connsiteX20" fmla="*/ 400050 w 1005840"/>
                <a:gd name="connsiteY20" fmla="*/ 75659 h 197038"/>
                <a:gd name="connsiteX21" fmla="*/ 400050 w 1005840"/>
                <a:gd name="connsiteY21" fmla="*/ 121379 h 197038"/>
                <a:gd name="connsiteX22" fmla="*/ 445770 w 1005840"/>
                <a:gd name="connsiteY22" fmla="*/ 121379 h 197038"/>
                <a:gd name="connsiteX23" fmla="*/ 445770 w 1005840"/>
                <a:gd name="connsiteY23" fmla="*/ 75659 h 197038"/>
                <a:gd name="connsiteX24" fmla="*/ 319088 w 1005840"/>
                <a:gd name="connsiteY24" fmla="*/ 75659 h 197038"/>
                <a:gd name="connsiteX25" fmla="*/ 319088 w 1005840"/>
                <a:gd name="connsiteY25" fmla="*/ 121379 h 197038"/>
                <a:gd name="connsiteX26" fmla="*/ 364808 w 1005840"/>
                <a:gd name="connsiteY26" fmla="*/ 121379 h 197038"/>
                <a:gd name="connsiteX27" fmla="*/ 364808 w 1005840"/>
                <a:gd name="connsiteY27" fmla="*/ 75659 h 197038"/>
                <a:gd name="connsiteX28" fmla="*/ 238126 w 1005840"/>
                <a:gd name="connsiteY28" fmla="*/ 75659 h 197038"/>
                <a:gd name="connsiteX29" fmla="*/ 238126 w 1005840"/>
                <a:gd name="connsiteY29" fmla="*/ 121379 h 197038"/>
                <a:gd name="connsiteX30" fmla="*/ 283846 w 1005840"/>
                <a:gd name="connsiteY30" fmla="*/ 121379 h 197038"/>
                <a:gd name="connsiteX31" fmla="*/ 283846 w 1005840"/>
                <a:gd name="connsiteY31" fmla="*/ 75659 h 197038"/>
                <a:gd name="connsiteX32" fmla="*/ 157164 w 1005840"/>
                <a:gd name="connsiteY32" fmla="*/ 75659 h 197038"/>
                <a:gd name="connsiteX33" fmla="*/ 157164 w 1005840"/>
                <a:gd name="connsiteY33" fmla="*/ 121379 h 197038"/>
                <a:gd name="connsiteX34" fmla="*/ 202884 w 1005840"/>
                <a:gd name="connsiteY34" fmla="*/ 121379 h 197038"/>
                <a:gd name="connsiteX35" fmla="*/ 202884 w 1005840"/>
                <a:gd name="connsiteY35" fmla="*/ 75659 h 197038"/>
                <a:gd name="connsiteX36" fmla="*/ 76202 w 1005840"/>
                <a:gd name="connsiteY36" fmla="*/ 75659 h 197038"/>
                <a:gd name="connsiteX37" fmla="*/ 76202 w 1005840"/>
                <a:gd name="connsiteY37" fmla="*/ 121379 h 197038"/>
                <a:gd name="connsiteX38" fmla="*/ 121922 w 1005840"/>
                <a:gd name="connsiteY38" fmla="*/ 121379 h 197038"/>
                <a:gd name="connsiteX39" fmla="*/ 121922 w 1005840"/>
                <a:gd name="connsiteY39" fmla="*/ 75659 h 197038"/>
                <a:gd name="connsiteX40" fmla="*/ 864322 w 1005840"/>
                <a:gd name="connsiteY40" fmla="*/ 43672 h 197038"/>
                <a:gd name="connsiteX41" fmla="*/ 864322 w 1005840"/>
                <a:gd name="connsiteY41" fmla="*/ 89392 h 197038"/>
                <a:gd name="connsiteX42" fmla="*/ 928330 w 1005840"/>
                <a:gd name="connsiteY42" fmla="*/ 89392 h 197038"/>
                <a:gd name="connsiteX43" fmla="*/ 928330 w 1005840"/>
                <a:gd name="connsiteY43" fmla="*/ 43672 h 197038"/>
                <a:gd name="connsiteX44" fmla="*/ 759547 w 1005840"/>
                <a:gd name="connsiteY44" fmla="*/ 43672 h 197038"/>
                <a:gd name="connsiteX45" fmla="*/ 759547 w 1005840"/>
                <a:gd name="connsiteY45" fmla="*/ 89392 h 197038"/>
                <a:gd name="connsiteX46" fmla="*/ 823555 w 1005840"/>
                <a:gd name="connsiteY46" fmla="*/ 89392 h 197038"/>
                <a:gd name="connsiteX47" fmla="*/ 823555 w 1005840"/>
                <a:gd name="connsiteY47" fmla="*/ 43672 h 197038"/>
                <a:gd name="connsiteX48" fmla="*/ 0 w 1005840"/>
                <a:gd name="connsiteY48" fmla="*/ 0 h 197038"/>
                <a:gd name="connsiteX49" fmla="*/ 1005840 w 1005840"/>
                <a:gd name="connsiteY49" fmla="*/ 0 h 197038"/>
                <a:gd name="connsiteX50" fmla="*/ 1005840 w 1005840"/>
                <a:gd name="connsiteY50" fmla="*/ 197038 h 197038"/>
                <a:gd name="connsiteX51" fmla="*/ 0 w 1005840"/>
                <a:gd name="connsiteY51" fmla="*/ 197038 h 19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05840" h="197038">
                  <a:moveTo>
                    <a:pt x="864322" y="111932"/>
                  </a:moveTo>
                  <a:lnTo>
                    <a:pt x="864322" y="157652"/>
                  </a:lnTo>
                  <a:lnTo>
                    <a:pt x="928330" y="157652"/>
                  </a:lnTo>
                  <a:lnTo>
                    <a:pt x="928330" y="111932"/>
                  </a:lnTo>
                  <a:close/>
                  <a:moveTo>
                    <a:pt x="759547" y="111932"/>
                  </a:moveTo>
                  <a:lnTo>
                    <a:pt x="759547" y="157652"/>
                  </a:lnTo>
                  <a:lnTo>
                    <a:pt x="823555" y="157652"/>
                  </a:lnTo>
                  <a:lnTo>
                    <a:pt x="823555" y="111932"/>
                  </a:lnTo>
                  <a:close/>
                  <a:moveTo>
                    <a:pt x="642939" y="75659"/>
                  </a:moveTo>
                  <a:lnTo>
                    <a:pt x="642939" y="121379"/>
                  </a:lnTo>
                  <a:lnTo>
                    <a:pt x="688659" y="121379"/>
                  </a:lnTo>
                  <a:lnTo>
                    <a:pt x="688659" y="75659"/>
                  </a:lnTo>
                  <a:close/>
                  <a:moveTo>
                    <a:pt x="561974" y="75659"/>
                  </a:moveTo>
                  <a:lnTo>
                    <a:pt x="561974" y="121379"/>
                  </a:lnTo>
                  <a:lnTo>
                    <a:pt x="607694" y="121379"/>
                  </a:lnTo>
                  <a:lnTo>
                    <a:pt x="607694" y="75659"/>
                  </a:lnTo>
                  <a:close/>
                  <a:moveTo>
                    <a:pt x="481012" y="75659"/>
                  </a:moveTo>
                  <a:lnTo>
                    <a:pt x="481012" y="121379"/>
                  </a:lnTo>
                  <a:lnTo>
                    <a:pt x="526732" y="121379"/>
                  </a:lnTo>
                  <a:lnTo>
                    <a:pt x="526732" y="75659"/>
                  </a:lnTo>
                  <a:close/>
                  <a:moveTo>
                    <a:pt x="400050" y="75659"/>
                  </a:moveTo>
                  <a:lnTo>
                    <a:pt x="400050" y="121379"/>
                  </a:lnTo>
                  <a:lnTo>
                    <a:pt x="445770" y="121379"/>
                  </a:lnTo>
                  <a:lnTo>
                    <a:pt x="445770" y="75659"/>
                  </a:lnTo>
                  <a:close/>
                  <a:moveTo>
                    <a:pt x="319088" y="75659"/>
                  </a:moveTo>
                  <a:lnTo>
                    <a:pt x="319088" y="121379"/>
                  </a:lnTo>
                  <a:lnTo>
                    <a:pt x="364808" y="121379"/>
                  </a:lnTo>
                  <a:lnTo>
                    <a:pt x="364808" y="75659"/>
                  </a:lnTo>
                  <a:close/>
                  <a:moveTo>
                    <a:pt x="238126" y="75659"/>
                  </a:moveTo>
                  <a:lnTo>
                    <a:pt x="238126" y="121379"/>
                  </a:lnTo>
                  <a:lnTo>
                    <a:pt x="283846" y="121379"/>
                  </a:lnTo>
                  <a:lnTo>
                    <a:pt x="283846" y="75659"/>
                  </a:lnTo>
                  <a:close/>
                  <a:moveTo>
                    <a:pt x="157164" y="75659"/>
                  </a:moveTo>
                  <a:lnTo>
                    <a:pt x="157164" y="121379"/>
                  </a:lnTo>
                  <a:lnTo>
                    <a:pt x="202884" y="121379"/>
                  </a:lnTo>
                  <a:lnTo>
                    <a:pt x="202884" y="75659"/>
                  </a:lnTo>
                  <a:close/>
                  <a:moveTo>
                    <a:pt x="76202" y="75659"/>
                  </a:moveTo>
                  <a:lnTo>
                    <a:pt x="76202" y="121379"/>
                  </a:lnTo>
                  <a:lnTo>
                    <a:pt x="121922" y="121379"/>
                  </a:lnTo>
                  <a:lnTo>
                    <a:pt x="121922" y="75659"/>
                  </a:lnTo>
                  <a:close/>
                  <a:moveTo>
                    <a:pt x="864322" y="43672"/>
                  </a:moveTo>
                  <a:lnTo>
                    <a:pt x="864322" y="89392"/>
                  </a:lnTo>
                  <a:lnTo>
                    <a:pt x="928330" y="89392"/>
                  </a:lnTo>
                  <a:lnTo>
                    <a:pt x="928330" y="43672"/>
                  </a:lnTo>
                  <a:close/>
                  <a:moveTo>
                    <a:pt x="759547" y="43672"/>
                  </a:moveTo>
                  <a:lnTo>
                    <a:pt x="759547" y="89392"/>
                  </a:lnTo>
                  <a:lnTo>
                    <a:pt x="823555" y="89392"/>
                  </a:lnTo>
                  <a:lnTo>
                    <a:pt x="823555" y="43672"/>
                  </a:lnTo>
                  <a:close/>
                  <a:moveTo>
                    <a:pt x="0" y="0"/>
                  </a:moveTo>
                  <a:lnTo>
                    <a:pt x="1005840" y="0"/>
                  </a:lnTo>
                  <a:lnTo>
                    <a:pt x="1005840" y="197038"/>
                  </a:lnTo>
                  <a:lnTo>
                    <a:pt x="0" y="197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8530560" y="3373517"/>
              <a:ext cx="1005840" cy="197038"/>
            </a:xfrm>
            <a:custGeom>
              <a:avLst/>
              <a:gdLst>
                <a:gd name="connsiteX0" fmla="*/ 864322 w 1005840"/>
                <a:gd name="connsiteY0" fmla="*/ 111932 h 197038"/>
                <a:gd name="connsiteX1" fmla="*/ 864322 w 1005840"/>
                <a:gd name="connsiteY1" fmla="*/ 157652 h 197038"/>
                <a:gd name="connsiteX2" fmla="*/ 928330 w 1005840"/>
                <a:gd name="connsiteY2" fmla="*/ 157652 h 197038"/>
                <a:gd name="connsiteX3" fmla="*/ 928330 w 1005840"/>
                <a:gd name="connsiteY3" fmla="*/ 111932 h 197038"/>
                <a:gd name="connsiteX4" fmla="*/ 759547 w 1005840"/>
                <a:gd name="connsiteY4" fmla="*/ 111932 h 197038"/>
                <a:gd name="connsiteX5" fmla="*/ 759547 w 1005840"/>
                <a:gd name="connsiteY5" fmla="*/ 157652 h 197038"/>
                <a:gd name="connsiteX6" fmla="*/ 823555 w 1005840"/>
                <a:gd name="connsiteY6" fmla="*/ 157652 h 197038"/>
                <a:gd name="connsiteX7" fmla="*/ 823555 w 1005840"/>
                <a:gd name="connsiteY7" fmla="*/ 111932 h 197038"/>
                <a:gd name="connsiteX8" fmla="*/ 642939 w 1005840"/>
                <a:gd name="connsiteY8" fmla="*/ 75659 h 197038"/>
                <a:gd name="connsiteX9" fmla="*/ 642939 w 1005840"/>
                <a:gd name="connsiteY9" fmla="*/ 121379 h 197038"/>
                <a:gd name="connsiteX10" fmla="*/ 688659 w 1005840"/>
                <a:gd name="connsiteY10" fmla="*/ 121379 h 197038"/>
                <a:gd name="connsiteX11" fmla="*/ 688659 w 1005840"/>
                <a:gd name="connsiteY11" fmla="*/ 75659 h 197038"/>
                <a:gd name="connsiteX12" fmla="*/ 561974 w 1005840"/>
                <a:gd name="connsiteY12" fmla="*/ 75659 h 197038"/>
                <a:gd name="connsiteX13" fmla="*/ 561974 w 1005840"/>
                <a:gd name="connsiteY13" fmla="*/ 121379 h 197038"/>
                <a:gd name="connsiteX14" fmla="*/ 607694 w 1005840"/>
                <a:gd name="connsiteY14" fmla="*/ 121379 h 197038"/>
                <a:gd name="connsiteX15" fmla="*/ 607694 w 1005840"/>
                <a:gd name="connsiteY15" fmla="*/ 75659 h 197038"/>
                <a:gd name="connsiteX16" fmla="*/ 481012 w 1005840"/>
                <a:gd name="connsiteY16" fmla="*/ 75659 h 197038"/>
                <a:gd name="connsiteX17" fmla="*/ 481012 w 1005840"/>
                <a:gd name="connsiteY17" fmla="*/ 121379 h 197038"/>
                <a:gd name="connsiteX18" fmla="*/ 526732 w 1005840"/>
                <a:gd name="connsiteY18" fmla="*/ 121379 h 197038"/>
                <a:gd name="connsiteX19" fmla="*/ 526732 w 1005840"/>
                <a:gd name="connsiteY19" fmla="*/ 75659 h 197038"/>
                <a:gd name="connsiteX20" fmla="*/ 400050 w 1005840"/>
                <a:gd name="connsiteY20" fmla="*/ 75659 h 197038"/>
                <a:gd name="connsiteX21" fmla="*/ 400050 w 1005840"/>
                <a:gd name="connsiteY21" fmla="*/ 121379 h 197038"/>
                <a:gd name="connsiteX22" fmla="*/ 445770 w 1005840"/>
                <a:gd name="connsiteY22" fmla="*/ 121379 h 197038"/>
                <a:gd name="connsiteX23" fmla="*/ 445770 w 1005840"/>
                <a:gd name="connsiteY23" fmla="*/ 75659 h 197038"/>
                <a:gd name="connsiteX24" fmla="*/ 319088 w 1005840"/>
                <a:gd name="connsiteY24" fmla="*/ 75659 h 197038"/>
                <a:gd name="connsiteX25" fmla="*/ 319088 w 1005840"/>
                <a:gd name="connsiteY25" fmla="*/ 121379 h 197038"/>
                <a:gd name="connsiteX26" fmla="*/ 364808 w 1005840"/>
                <a:gd name="connsiteY26" fmla="*/ 121379 h 197038"/>
                <a:gd name="connsiteX27" fmla="*/ 364808 w 1005840"/>
                <a:gd name="connsiteY27" fmla="*/ 75659 h 197038"/>
                <a:gd name="connsiteX28" fmla="*/ 238126 w 1005840"/>
                <a:gd name="connsiteY28" fmla="*/ 75659 h 197038"/>
                <a:gd name="connsiteX29" fmla="*/ 238126 w 1005840"/>
                <a:gd name="connsiteY29" fmla="*/ 121379 h 197038"/>
                <a:gd name="connsiteX30" fmla="*/ 283846 w 1005840"/>
                <a:gd name="connsiteY30" fmla="*/ 121379 h 197038"/>
                <a:gd name="connsiteX31" fmla="*/ 283846 w 1005840"/>
                <a:gd name="connsiteY31" fmla="*/ 75659 h 197038"/>
                <a:gd name="connsiteX32" fmla="*/ 157164 w 1005840"/>
                <a:gd name="connsiteY32" fmla="*/ 75659 h 197038"/>
                <a:gd name="connsiteX33" fmla="*/ 157164 w 1005840"/>
                <a:gd name="connsiteY33" fmla="*/ 121379 h 197038"/>
                <a:gd name="connsiteX34" fmla="*/ 202884 w 1005840"/>
                <a:gd name="connsiteY34" fmla="*/ 121379 h 197038"/>
                <a:gd name="connsiteX35" fmla="*/ 202884 w 1005840"/>
                <a:gd name="connsiteY35" fmla="*/ 75659 h 197038"/>
                <a:gd name="connsiteX36" fmla="*/ 76202 w 1005840"/>
                <a:gd name="connsiteY36" fmla="*/ 75659 h 197038"/>
                <a:gd name="connsiteX37" fmla="*/ 76202 w 1005840"/>
                <a:gd name="connsiteY37" fmla="*/ 121379 h 197038"/>
                <a:gd name="connsiteX38" fmla="*/ 121922 w 1005840"/>
                <a:gd name="connsiteY38" fmla="*/ 121379 h 197038"/>
                <a:gd name="connsiteX39" fmla="*/ 121922 w 1005840"/>
                <a:gd name="connsiteY39" fmla="*/ 75659 h 197038"/>
                <a:gd name="connsiteX40" fmla="*/ 864322 w 1005840"/>
                <a:gd name="connsiteY40" fmla="*/ 43672 h 197038"/>
                <a:gd name="connsiteX41" fmla="*/ 864322 w 1005840"/>
                <a:gd name="connsiteY41" fmla="*/ 89392 h 197038"/>
                <a:gd name="connsiteX42" fmla="*/ 928330 w 1005840"/>
                <a:gd name="connsiteY42" fmla="*/ 89392 h 197038"/>
                <a:gd name="connsiteX43" fmla="*/ 928330 w 1005840"/>
                <a:gd name="connsiteY43" fmla="*/ 43672 h 197038"/>
                <a:gd name="connsiteX44" fmla="*/ 759547 w 1005840"/>
                <a:gd name="connsiteY44" fmla="*/ 43672 h 197038"/>
                <a:gd name="connsiteX45" fmla="*/ 759547 w 1005840"/>
                <a:gd name="connsiteY45" fmla="*/ 89392 h 197038"/>
                <a:gd name="connsiteX46" fmla="*/ 823555 w 1005840"/>
                <a:gd name="connsiteY46" fmla="*/ 89392 h 197038"/>
                <a:gd name="connsiteX47" fmla="*/ 823555 w 1005840"/>
                <a:gd name="connsiteY47" fmla="*/ 43672 h 197038"/>
                <a:gd name="connsiteX48" fmla="*/ 0 w 1005840"/>
                <a:gd name="connsiteY48" fmla="*/ 0 h 197038"/>
                <a:gd name="connsiteX49" fmla="*/ 1005840 w 1005840"/>
                <a:gd name="connsiteY49" fmla="*/ 0 h 197038"/>
                <a:gd name="connsiteX50" fmla="*/ 1005840 w 1005840"/>
                <a:gd name="connsiteY50" fmla="*/ 197038 h 197038"/>
                <a:gd name="connsiteX51" fmla="*/ 0 w 1005840"/>
                <a:gd name="connsiteY51" fmla="*/ 197038 h 19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05840" h="197038">
                  <a:moveTo>
                    <a:pt x="864322" y="111932"/>
                  </a:moveTo>
                  <a:lnTo>
                    <a:pt x="864322" y="157652"/>
                  </a:lnTo>
                  <a:lnTo>
                    <a:pt x="928330" y="157652"/>
                  </a:lnTo>
                  <a:lnTo>
                    <a:pt x="928330" y="111932"/>
                  </a:lnTo>
                  <a:close/>
                  <a:moveTo>
                    <a:pt x="759547" y="111932"/>
                  </a:moveTo>
                  <a:lnTo>
                    <a:pt x="759547" y="157652"/>
                  </a:lnTo>
                  <a:lnTo>
                    <a:pt x="823555" y="157652"/>
                  </a:lnTo>
                  <a:lnTo>
                    <a:pt x="823555" y="111932"/>
                  </a:lnTo>
                  <a:close/>
                  <a:moveTo>
                    <a:pt x="642939" y="75659"/>
                  </a:moveTo>
                  <a:lnTo>
                    <a:pt x="642939" y="121379"/>
                  </a:lnTo>
                  <a:lnTo>
                    <a:pt x="688659" y="121379"/>
                  </a:lnTo>
                  <a:lnTo>
                    <a:pt x="688659" y="75659"/>
                  </a:lnTo>
                  <a:close/>
                  <a:moveTo>
                    <a:pt x="561974" y="75659"/>
                  </a:moveTo>
                  <a:lnTo>
                    <a:pt x="561974" y="121379"/>
                  </a:lnTo>
                  <a:lnTo>
                    <a:pt x="607694" y="121379"/>
                  </a:lnTo>
                  <a:lnTo>
                    <a:pt x="607694" y="75659"/>
                  </a:lnTo>
                  <a:close/>
                  <a:moveTo>
                    <a:pt x="481012" y="75659"/>
                  </a:moveTo>
                  <a:lnTo>
                    <a:pt x="481012" y="121379"/>
                  </a:lnTo>
                  <a:lnTo>
                    <a:pt x="526732" y="121379"/>
                  </a:lnTo>
                  <a:lnTo>
                    <a:pt x="526732" y="75659"/>
                  </a:lnTo>
                  <a:close/>
                  <a:moveTo>
                    <a:pt x="400050" y="75659"/>
                  </a:moveTo>
                  <a:lnTo>
                    <a:pt x="400050" y="121379"/>
                  </a:lnTo>
                  <a:lnTo>
                    <a:pt x="445770" y="121379"/>
                  </a:lnTo>
                  <a:lnTo>
                    <a:pt x="445770" y="75659"/>
                  </a:lnTo>
                  <a:close/>
                  <a:moveTo>
                    <a:pt x="319088" y="75659"/>
                  </a:moveTo>
                  <a:lnTo>
                    <a:pt x="319088" y="121379"/>
                  </a:lnTo>
                  <a:lnTo>
                    <a:pt x="364808" y="121379"/>
                  </a:lnTo>
                  <a:lnTo>
                    <a:pt x="364808" y="75659"/>
                  </a:lnTo>
                  <a:close/>
                  <a:moveTo>
                    <a:pt x="238126" y="75659"/>
                  </a:moveTo>
                  <a:lnTo>
                    <a:pt x="238126" y="121379"/>
                  </a:lnTo>
                  <a:lnTo>
                    <a:pt x="283846" y="121379"/>
                  </a:lnTo>
                  <a:lnTo>
                    <a:pt x="283846" y="75659"/>
                  </a:lnTo>
                  <a:close/>
                  <a:moveTo>
                    <a:pt x="157164" y="75659"/>
                  </a:moveTo>
                  <a:lnTo>
                    <a:pt x="157164" y="121379"/>
                  </a:lnTo>
                  <a:lnTo>
                    <a:pt x="202884" y="121379"/>
                  </a:lnTo>
                  <a:lnTo>
                    <a:pt x="202884" y="75659"/>
                  </a:lnTo>
                  <a:close/>
                  <a:moveTo>
                    <a:pt x="76202" y="75659"/>
                  </a:moveTo>
                  <a:lnTo>
                    <a:pt x="76202" y="121379"/>
                  </a:lnTo>
                  <a:lnTo>
                    <a:pt x="121922" y="121379"/>
                  </a:lnTo>
                  <a:lnTo>
                    <a:pt x="121922" y="75659"/>
                  </a:lnTo>
                  <a:close/>
                  <a:moveTo>
                    <a:pt x="864322" y="43672"/>
                  </a:moveTo>
                  <a:lnTo>
                    <a:pt x="864322" y="89392"/>
                  </a:lnTo>
                  <a:lnTo>
                    <a:pt x="928330" y="89392"/>
                  </a:lnTo>
                  <a:lnTo>
                    <a:pt x="928330" y="43672"/>
                  </a:lnTo>
                  <a:close/>
                  <a:moveTo>
                    <a:pt x="759547" y="43672"/>
                  </a:moveTo>
                  <a:lnTo>
                    <a:pt x="759547" y="89392"/>
                  </a:lnTo>
                  <a:lnTo>
                    <a:pt x="823555" y="89392"/>
                  </a:lnTo>
                  <a:lnTo>
                    <a:pt x="823555" y="43672"/>
                  </a:lnTo>
                  <a:close/>
                  <a:moveTo>
                    <a:pt x="0" y="0"/>
                  </a:moveTo>
                  <a:lnTo>
                    <a:pt x="1005840" y="0"/>
                  </a:lnTo>
                  <a:lnTo>
                    <a:pt x="1005840" y="197038"/>
                  </a:lnTo>
                  <a:lnTo>
                    <a:pt x="0" y="197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8530560" y="3592347"/>
              <a:ext cx="1005840" cy="197038"/>
            </a:xfrm>
            <a:custGeom>
              <a:avLst/>
              <a:gdLst>
                <a:gd name="connsiteX0" fmla="*/ 864322 w 1005840"/>
                <a:gd name="connsiteY0" fmla="*/ 111932 h 197038"/>
                <a:gd name="connsiteX1" fmla="*/ 864322 w 1005840"/>
                <a:gd name="connsiteY1" fmla="*/ 157652 h 197038"/>
                <a:gd name="connsiteX2" fmla="*/ 928330 w 1005840"/>
                <a:gd name="connsiteY2" fmla="*/ 157652 h 197038"/>
                <a:gd name="connsiteX3" fmla="*/ 928330 w 1005840"/>
                <a:gd name="connsiteY3" fmla="*/ 111932 h 197038"/>
                <a:gd name="connsiteX4" fmla="*/ 759547 w 1005840"/>
                <a:gd name="connsiteY4" fmla="*/ 111932 h 197038"/>
                <a:gd name="connsiteX5" fmla="*/ 759547 w 1005840"/>
                <a:gd name="connsiteY5" fmla="*/ 157652 h 197038"/>
                <a:gd name="connsiteX6" fmla="*/ 823555 w 1005840"/>
                <a:gd name="connsiteY6" fmla="*/ 157652 h 197038"/>
                <a:gd name="connsiteX7" fmla="*/ 823555 w 1005840"/>
                <a:gd name="connsiteY7" fmla="*/ 111932 h 197038"/>
                <a:gd name="connsiteX8" fmla="*/ 642939 w 1005840"/>
                <a:gd name="connsiteY8" fmla="*/ 75659 h 197038"/>
                <a:gd name="connsiteX9" fmla="*/ 642939 w 1005840"/>
                <a:gd name="connsiteY9" fmla="*/ 121379 h 197038"/>
                <a:gd name="connsiteX10" fmla="*/ 688659 w 1005840"/>
                <a:gd name="connsiteY10" fmla="*/ 121379 h 197038"/>
                <a:gd name="connsiteX11" fmla="*/ 688659 w 1005840"/>
                <a:gd name="connsiteY11" fmla="*/ 75659 h 197038"/>
                <a:gd name="connsiteX12" fmla="*/ 561974 w 1005840"/>
                <a:gd name="connsiteY12" fmla="*/ 75659 h 197038"/>
                <a:gd name="connsiteX13" fmla="*/ 561974 w 1005840"/>
                <a:gd name="connsiteY13" fmla="*/ 121379 h 197038"/>
                <a:gd name="connsiteX14" fmla="*/ 607694 w 1005840"/>
                <a:gd name="connsiteY14" fmla="*/ 121379 h 197038"/>
                <a:gd name="connsiteX15" fmla="*/ 607694 w 1005840"/>
                <a:gd name="connsiteY15" fmla="*/ 75659 h 197038"/>
                <a:gd name="connsiteX16" fmla="*/ 481012 w 1005840"/>
                <a:gd name="connsiteY16" fmla="*/ 75659 h 197038"/>
                <a:gd name="connsiteX17" fmla="*/ 481012 w 1005840"/>
                <a:gd name="connsiteY17" fmla="*/ 121379 h 197038"/>
                <a:gd name="connsiteX18" fmla="*/ 526732 w 1005840"/>
                <a:gd name="connsiteY18" fmla="*/ 121379 h 197038"/>
                <a:gd name="connsiteX19" fmla="*/ 526732 w 1005840"/>
                <a:gd name="connsiteY19" fmla="*/ 75659 h 197038"/>
                <a:gd name="connsiteX20" fmla="*/ 400050 w 1005840"/>
                <a:gd name="connsiteY20" fmla="*/ 75659 h 197038"/>
                <a:gd name="connsiteX21" fmla="*/ 400050 w 1005840"/>
                <a:gd name="connsiteY21" fmla="*/ 121379 h 197038"/>
                <a:gd name="connsiteX22" fmla="*/ 445770 w 1005840"/>
                <a:gd name="connsiteY22" fmla="*/ 121379 h 197038"/>
                <a:gd name="connsiteX23" fmla="*/ 445770 w 1005840"/>
                <a:gd name="connsiteY23" fmla="*/ 75659 h 197038"/>
                <a:gd name="connsiteX24" fmla="*/ 319088 w 1005840"/>
                <a:gd name="connsiteY24" fmla="*/ 75659 h 197038"/>
                <a:gd name="connsiteX25" fmla="*/ 319088 w 1005840"/>
                <a:gd name="connsiteY25" fmla="*/ 121379 h 197038"/>
                <a:gd name="connsiteX26" fmla="*/ 364808 w 1005840"/>
                <a:gd name="connsiteY26" fmla="*/ 121379 h 197038"/>
                <a:gd name="connsiteX27" fmla="*/ 364808 w 1005840"/>
                <a:gd name="connsiteY27" fmla="*/ 75659 h 197038"/>
                <a:gd name="connsiteX28" fmla="*/ 238126 w 1005840"/>
                <a:gd name="connsiteY28" fmla="*/ 75659 h 197038"/>
                <a:gd name="connsiteX29" fmla="*/ 238126 w 1005840"/>
                <a:gd name="connsiteY29" fmla="*/ 121379 h 197038"/>
                <a:gd name="connsiteX30" fmla="*/ 283846 w 1005840"/>
                <a:gd name="connsiteY30" fmla="*/ 121379 h 197038"/>
                <a:gd name="connsiteX31" fmla="*/ 283846 w 1005840"/>
                <a:gd name="connsiteY31" fmla="*/ 75659 h 197038"/>
                <a:gd name="connsiteX32" fmla="*/ 157164 w 1005840"/>
                <a:gd name="connsiteY32" fmla="*/ 75659 h 197038"/>
                <a:gd name="connsiteX33" fmla="*/ 157164 w 1005840"/>
                <a:gd name="connsiteY33" fmla="*/ 121379 h 197038"/>
                <a:gd name="connsiteX34" fmla="*/ 202884 w 1005840"/>
                <a:gd name="connsiteY34" fmla="*/ 121379 h 197038"/>
                <a:gd name="connsiteX35" fmla="*/ 202884 w 1005840"/>
                <a:gd name="connsiteY35" fmla="*/ 75659 h 197038"/>
                <a:gd name="connsiteX36" fmla="*/ 76202 w 1005840"/>
                <a:gd name="connsiteY36" fmla="*/ 75659 h 197038"/>
                <a:gd name="connsiteX37" fmla="*/ 76202 w 1005840"/>
                <a:gd name="connsiteY37" fmla="*/ 121379 h 197038"/>
                <a:gd name="connsiteX38" fmla="*/ 121922 w 1005840"/>
                <a:gd name="connsiteY38" fmla="*/ 121379 h 197038"/>
                <a:gd name="connsiteX39" fmla="*/ 121922 w 1005840"/>
                <a:gd name="connsiteY39" fmla="*/ 75659 h 197038"/>
                <a:gd name="connsiteX40" fmla="*/ 864322 w 1005840"/>
                <a:gd name="connsiteY40" fmla="*/ 43672 h 197038"/>
                <a:gd name="connsiteX41" fmla="*/ 864322 w 1005840"/>
                <a:gd name="connsiteY41" fmla="*/ 89392 h 197038"/>
                <a:gd name="connsiteX42" fmla="*/ 928330 w 1005840"/>
                <a:gd name="connsiteY42" fmla="*/ 89392 h 197038"/>
                <a:gd name="connsiteX43" fmla="*/ 928330 w 1005840"/>
                <a:gd name="connsiteY43" fmla="*/ 43672 h 197038"/>
                <a:gd name="connsiteX44" fmla="*/ 759547 w 1005840"/>
                <a:gd name="connsiteY44" fmla="*/ 43672 h 197038"/>
                <a:gd name="connsiteX45" fmla="*/ 759547 w 1005840"/>
                <a:gd name="connsiteY45" fmla="*/ 89392 h 197038"/>
                <a:gd name="connsiteX46" fmla="*/ 823555 w 1005840"/>
                <a:gd name="connsiteY46" fmla="*/ 89392 h 197038"/>
                <a:gd name="connsiteX47" fmla="*/ 823555 w 1005840"/>
                <a:gd name="connsiteY47" fmla="*/ 43672 h 197038"/>
                <a:gd name="connsiteX48" fmla="*/ 0 w 1005840"/>
                <a:gd name="connsiteY48" fmla="*/ 0 h 197038"/>
                <a:gd name="connsiteX49" fmla="*/ 1005840 w 1005840"/>
                <a:gd name="connsiteY49" fmla="*/ 0 h 197038"/>
                <a:gd name="connsiteX50" fmla="*/ 1005840 w 1005840"/>
                <a:gd name="connsiteY50" fmla="*/ 197038 h 197038"/>
                <a:gd name="connsiteX51" fmla="*/ 0 w 1005840"/>
                <a:gd name="connsiteY51" fmla="*/ 197038 h 19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05840" h="197038">
                  <a:moveTo>
                    <a:pt x="864322" y="111932"/>
                  </a:moveTo>
                  <a:lnTo>
                    <a:pt x="864322" y="157652"/>
                  </a:lnTo>
                  <a:lnTo>
                    <a:pt x="928330" y="157652"/>
                  </a:lnTo>
                  <a:lnTo>
                    <a:pt x="928330" y="111932"/>
                  </a:lnTo>
                  <a:close/>
                  <a:moveTo>
                    <a:pt x="759547" y="111932"/>
                  </a:moveTo>
                  <a:lnTo>
                    <a:pt x="759547" y="157652"/>
                  </a:lnTo>
                  <a:lnTo>
                    <a:pt x="823555" y="157652"/>
                  </a:lnTo>
                  <a:lnTo>
                    <a:pt x="823555" y="111932"/>
                  </a:lnTo>
                  <a:close/>
                  <a:moveTo>
                    <a:pt x="642939" y="75659"/>
                  </a:moveTo>
                  <a:lnTo>
                    <a:pt x="642939" y="121379"/>
                  </a:lnTo>
                  <a:lnTo>
                    <a:pt x="688659" y="121379"/>
                  </a:lnTo>
                  <a:lnTo>
                    <a:pt x="688659" y="75659"/>
                  </a:lnTo>
                  <a:close/>
                  <a:moveTo>
                    <a:pt x="561974" y="75659"/>
                  </a:moveTo>
                  <a:lnTo>
                    <a:pt x="561974" y="121379"/>
                  </a:lnTo>
                  <a:lnTo>
                    <a:pt x="607694" y="121379"/>
                  </a:lnTo>
                  <a:lnTo>
                    <a:pt x="607694" y="75659"/>
                  </a:lnTo>
                  <a:close/>
                  <a:moveTo>
                    <a:pt x="481012" y="75659"/>
                  </a:moveTo>
                  <a:lnTo>
                    <a:pt x="481012" y="121379"/>
                  </a:lnTo>
                  <a:lnTo>
                    <a:pt x="526732" y="121379"/>
                  </a:lnTo>
                  <a:lnTo>
                    <a:pt x="526732" y="75659"/>
                  </a:lnTo>
                  <a:close/>
                  <a:moveTo>
                    <a:pt x="400050" y="75659"/>
                  </a:moveTo>
                  <a:lnTo>
                    <a:pt x="400050" y="121379"/>
                  </a:lnTo>
                  <a:lnTo>
                    <a:pt x="445770" y="121379"/>
                  </a:lnTo>
                  <a:lnTo>
                    <a:pt x="445770" y="75659"/>
                  </a:lnTo>
                  <a:close/>
                  <a:moveTo>
                    <a:pt x="319088" y="75659"/>
                  </a:moveTo>
                  <a:lnTo>
                    <a:pt x="319088" y="121379"/>
                  </a:lnTo>
                  <a:lnTo>
                    <a:pt x="364808" y="121379"/>
                  </a:lnTo>
                  <a:lnTo>
                    <a:pt x="364808" y="75659"/>
                  </a:lnTo>
                  <a:close/>
                  <a:moveTo>
                    <a:pt x="238126" y="75659"/>
                  </a:moveTo>
                  <a:lnTo>
                    <a:pt x="238126" y="121379"/>
                  </a:lnTo>
                  <a:lnTo>
                    <a:pt x="283846" y="121379"/>
                  </a:lnTo>
                  <a:lnTo>
                    <a:pt x="283846" y="75659"/>
                  </a:lnTo>
                  <a:close/>
                  <a:moveTo>
                    <a:pt x="157164" y="75659"/>
                  </a:moveTo>
                  <a:lnTo>
                    <a:pt x="157164" y="121379"/>
                  </a:lnTo>
                  <a:lnTo>
                    <a:pt x="202884" y="121379"/>
                  </a:lnTo>
                  <a:lnTo>
                    <a:pt x="202884" y="75659"/>
                  </a:lnTo>
                  <a:close/>
                  <a:moveTo>
                    <a:pt x="76202" y="75659"/>
                  </a:moveTo>
                  <a:lnTo>
                    <a:pt x="76202" y="121379"/>
                  </a:lnTo>
                  <a:lnTo>
                    <a:pt x="121922" y="121379"/>
                  </a:lnTo>
                  <a:lnTo>
                    <a:pt x="121922" y="75659"/>
                  </a:lnTo>
                  <a:close/>
                  <a:moveTo>
                    <a:pt x="864322" y="43672"/>
                  </a:moveTo>
                  <a:lnTo>
                    <a:pt x="864322" y="89392"/>
                  </a:lnTo>
                  <a:lnTo>
                    <a:pt x="928330" y="89392"/>
                  </a:lnTo>
                  <a:lnTo>
                    <a:pt x="928330" y="43672"/>
                  </a:lnTo>
                  <a:close/>
                  <a:moveTo>
                    <a:pt x="759547" y="43672"/>
                  </a:moveTo>
                  <a:lnTo>
                    <a:pt x="759547" y="89392"/>
                  </a:lnTo>
                  <a:lnTo>
                    <a:pt x="823555" y="89392"/>
                  </a:lnTo>
                  <a:lnTo>
                    <a:pt x="823555" y="43672"/>
                  </a:lnTo>
                  <a:close/>
                  <a:moveTo>
                    <a:pt x="0" y="0"/>
                  </a:moveTo>
                  <a:lnTo>
                    <a:pt x="1005840" y="0"/>
                  </a:lnTo>
                  <a:lnTo>
                    <a:pt x="1005840" y="197038"/>
                  </a:lnTo>
                  <a:lnTo>
                    <a:pt x="0" y="197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0" name="Group 18"/>
          <p:cNvGrpSpPr>
            <a:grpSpLocks noChangeAspect="1"/>
          </p:cNvGrpSpPr>
          <p:nvPr/>
        </p:nvGrpSpPr>
        <p:grpSpPr bwMode="auto">
          <a:xfrm>
            <a:off x="6542255" y="3601134"/>
            <a:ext cx="335681" cy="415097"/>
            <a:chOff x="807" y="-1545"/>
            <a:chExt cx="6074" cy="7511"/>
          </a:xfrm>
          <a:solidFill>
            <a:schemeClr val="bg1"/>
          </a:solidFill>
        </p:grpSpPr>
        <p:sp>
          <p:nvSpPr>
            <p:cNvPr id="101" name="Freeform 20"/>
            <p:cNvSpPr>
              <a:spLocks/>
            </p:cNvSpPr>
            <p:nvPr/>
          </p:nvSpPr>
          <p:spPr bwMode="auto">
            <a:xfrm>
              <a:off x="807" y="-1545"/>
              <a:ext cx="1832" cy="5347"/>
            </a:xfrm>
            <a:custGeom>
              <a:avLst/>
              <a:gdLst>
                <a:gd name="T0" fmla="*/ 0 w 775"/>
                <a:gd name="T1" fmla="*/ 1130 h 2262"/>
                <a:gd name="T2" fmla="*/ 629 w 775"/>
                <a:gd name="T3" fmla="*/ 20 h 2262"/>
                <a:gd name="T4" fmla="*/ 708 w 775"/>
                <a:gd name="T5" fmla="*/ 18 h 2262"/>
                <a:gd name="T6" fmla="*/ 735 w 775"/>
                <a:gd name="T7" fmla="*/ 82 h 2262"/>
                <a:gd name="T8" fmla="*/ 695 w 775"/>
                <a:gd name="T9" fmla="*/ 134 h 2262"/>
                <a:gd name="T10" fmla="*/ 429 w 775"/>
                <a:gd name="T11" fmla="*/ 353 h 2262"/>
                <a:gd name="T12" fmla="*/ 147 w 775"/>
                <a:gd name="T13" fmla="*/ 955 h 2262"/>
                <a:gd name="T14" fmla="*/ 726 w 775"/>
                <a:gd name="T15" fmla="*/ 2127 h 2262"/>
                <a:gd name="T16" fmla="*/ 771 w 775"/>
                <a:gd name="T17" fmla="*/ 2180 h 2262"/>
                <a:gd name="T18" fmla="*/ 745 w 775"/>
                <a:gd name="T19" fmla="*/ 2245 h 2262"/>
                <a:gd name="T20" fmla="*/ 671 w 775"/>
                <a:gd name="T21" fmla="*/ 2247 h 2262"/>
                <a:gd name="T22" fmla="*/ 492 w 775"/>
                <a:gd name="T23" fmla="*/ 2128 h 2262"/>
                <a:gd name="T24" fmla="*/ 21 w 775"/>
                <a:gd name="T25" fmla="*/ 1334 h 2262"/>
                <a:gd name="T26" fmla="*/ 0 w 775"/>
                <a:gd name="T27" fmla="*/ 1130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5" h="2262">
                  <a:moveTo>
                    <a:pt x="0" y="1130"/>
                  </a:moveTo>
                  <a:cubicBezTo>
                    <a:pt x="19" y="644"/>
                    <a:pt x="223" y="275"/>
                    <a:pt x="629" y="20"/>
                  </a:cubicBezTo>
                  <a:cubicBezTo>
                    <a:pt x="655" y="4"/>
                    <a:pt x="681" y="0"/>
                    <a:pt x="708" y="18"/>
                  </a:cubicBezTo>
                  <a:cubicBezTo>
                    <a:pt x="730" y="33"/>
                    <a:pt x="739" y="56"/>
                    <a:pt x="735" y="82"/>
                  </a:cubicBezTo>
                  <a:cubicBezTo>
                    <a:pt x="732" y="107"/>
                    <a:pt x="716" y="122"/>
                    <a:pt x="695" y="134"/>
                  </a:cubicBezTo>
                  <a:cubicBezTo>
                    <a:pt x="595" y="193"/>
                    <a:pt x="506" y="266"/>
                    <a:pt x="429" y="353"/>
                  </a:cubicBezTo>
                  <a:cubicBezTo>
                    <a:pt x="275" y="526"/>
                    <a:pt x="179" y="726"/>
                    <a:pt x="147" y="955"/>
                  </a:cubicBezTo>
                  <a:cubicBezTo>
                    <a:pt x="80" y="1437"/>
                    <a:pt x="304" y="1887"/>
                    <a:pt x="726" y="2127"/>
                  </a:cubicBezTo>
                  <a:cubicBezTo>
                    <a:pt x="748" y="2139"/>
                    <a:pt x="767" y="2154"/>
                    <a:pt x="771" y="2180"/>
                  </a:cubicBezTo>
                  <a:cubicBezTo>
                    <a:pt x="775" y="2207"/>
                    <a:pt x="767" y="2229"/>
                    <a:pt x="745" y="2245"/>
                  </a:cubicBezTo>
                  <a:cubicBezTo>
                    <a:pt x="721" y="2262"/>
                    <a:pt x="695" y="2262"/>
                    <a:pt x="671" y="2247"/>
                  </a:cubicBezTo>
                  <a:cubicBezTo>
                    <a:pt x="611" y="2208"/>
                    <a:pt x="548" y="2172"/>
                    <a:pt x="492" y="2128"/>
                  </a:cubicBezTo>
                  <a:cubicBezTo>
                    <a:pt x="235" y="1923"/>
                    <a:pt x="77" y="1658"/>
                    <a:pt x="21" y="1334"/>
                  </a:cubicBezTo>
                  <a:cubicBezTo>
                    <a:pt x="9" y="1264"/>
                    <a:pt x="6" y="1192"/>
                    <a:pt x="0" y="1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2" name="Freeform 21"/>
            <p:cNvSpPr>
              <a:spLocks/>
            </p:cNvSpPr>
            <p:nvPr/>
          </p:nvSpPr>
          <p:spPr bwMode="auto">
            <a:xfrm>
              <a:off x="5096" y="-1519"/>
              <a:ext cx="1785" cy="5295"/>
            </a:xfrm>
            <a:custGeom>
              <a:avLst/>
              <a:gdLst>
                <a:gd name="T0" fmla="*/ 752 w 755"/>
                <a:gd name="T1" fmla="*/ 1194 h 2240"/>
                <a:gd name="T2" fmla="*/ 113 w 755"/>
                <a:gd name="T3" fmla="*/ 2220 h 2240"/>
                <a:gd name="T4" fmla="*/ 25 w 755"/>
                <a:gd name="T5" fmla="*/ 2213 h 2240"/>
                <a:gd name="T6" fmla="*/ 18 w 755"/>
                <a:gd name="T7" fmla="*/ 2132 h 2240"/>
                <a:gd name="T8" fmla="*/ 53 w 755"/>
                <a:gd name="T9" fmla="*/ 2103 h 2240"/>
                <a:gd name="T10" fmla="*/ 552 w 755"/>
                <a:gd name="T11" fmla="*/ 1501 h 2240"/>
                <a:gd name="T12" fmla="*/ 384 w 755"/>
                <a:gd name="T13" fmla="*/ 412 h 2240"/>
                <a:gd name="T14" fmla="*/ 78 w 755"/>
                <a:gd name="T15" fmla="*/ 134 h 2240"/>
                <a:gd name="T16" fmla="*/ 52 w 755"/>
                <a:gd name="T17" fmla="*/ 41 h 2240"/>
                <a:gd name="T18" fmla="*/ 150 w 755"/>
                <a:gd name="T19" fmla="*/ 23 h 2240"/>
                <a:gd name="T20" fmla="*/ 561 w 755"/>
                <a:gd name="T21" fmla="*/ 436 h 2240"/>
                <a:gd name="T22" fmla="*/ 752 w 755"/>
                <a:gd name="T23" fmla="*/ 1194 h 2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5" h="2240">
                  <a:moveTo>
                    <a:pt x="752" y="1194"/>
                  </a:moveTo>
                  <a:cubicBezTo>
                    <a:pt x="736" y="1594"/>
                    <a:pt x="527" y="1967"/>
                    <a:pt x="113" y="2220"/>
                  </a:cubicBezTo>
                  <a:cubicBezTo>
                    <a:pt x="80" y="2240"/>
                    <a:pt x="48" y="2237"/>
                    <a:pt x="25" y="2213"/>
                  </a:cubicBezTo>
                  <a:cubicBezTo>
                    <a:pt x="4" y="2191"/>
                    <a:pt x="0" y="2156"/>
                    <a:pt x="18" y="2132"/>
                  </a:cubicBezTo>
                  <a:cubicBezTo>
                    <a:pt x="27" y="2120"/>
                    <a:pt x="40" y="2110"/>
                    <a:pt x="53" y="2103"/>
                  </a:cubicBezTo>
                  <a:cubicBezTo>
                    <a:pt x="290" y="1961"/>
                    <a:pt x="461" y="1762"/>
                    <a:pt x="552" y="1501"/>
                  </a:cubicBezTo>
                  <a:cubicBezTo>
                    <a:pt x="687" y="1111"/>
                    <a:pt x="629" y="745"/>
                    <a:pt x="384" y="412"/>
                  </a:cubicBezTo>
                  <a:cubicBezTo>
                    <a:pt x="301" y="299"/>
                    <a:pt x="197" y="208"/>
                    <a:pt x="78" y="134"/>
                  </a:cubicBezTo>
                  <a:cubicBezTo>
                    <a:pt x="43" y="113"/>
                    <a:pt x="33" y="73"/>
                    <a:pt x="52" y="41"/>
                  </a:cubicBezTo>
                  <a:cubicBezTo>
                    <a:pt x="73" y="7"/>
                    <a:pt x="112" y="0"/>
                    <a:pt x="150" y="23"/>
                  </a:cubicBezTo>
                  <a:cubicBezTo>
                    <a:pt x="318" y="130"/>
                    <a:pt x="456" y="267"/>
                    <a:pt x="561" y="436"/>
                  </a:cubicBezTo>
                  <a:cubicBezTo>
                    <a:pt x="687" y="639"/>
                    <a:pt x="755" y="880"/>
                    <a:pt x="752" y="1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3" name="Freeform 22"/>
            <p:cNvSpPr>
              <a:spLocks/>
            </p:cNvSpPr>
            <p:nvPr/>
          </p:nvSpPr>
          <p:spPr bwMode="auto">
            <a:xfrm>
              <a:off x="3384" y="613"/>
              <a:ext cx="941" cy="5353"/>
            </a:xfrm>
            <a:custGeom>
              <a:avLst/>
              <a:gdLst>
                <a:gd name="T0" fmla="*/ 145 w 398"/>
                <a:gd name="T1" fmla="*/ 1295 h 2264"/>
                <a:gd name="T2" fmla="*/ 145 w 398"/>
                <a:gd name="T3" fmla="*/ 402 h 2264"/>
                <a:gd name="T4" fmla="*/ 125 w 398"/>
                <a:gd name="T5" fmla="*/ 369 h 2264"/>
                <a:gd name="T6" fmla="*/ 29 w 398"/>
                <a:gd name="T7" fmla="*/ 144 h 2264"/>
                <a:gd name="T8" fmla="*/ 242 w 398"/>
                <a:gd name="T9" fmla="*/ 17 h 2264"/>
                <a:gd name="T10" fmla="*/ 394 w 398"/>
                <a:gd name="T11" fmla="*/ 207 h 2264"/>
                <a:gd name="T12" fmla="*/ 288 w 398"/>
                <a:gd name="T13" fmla="*/ 369 h 2264"/>
                <a:gd name="T14" fmla="*/ 269 w 398"/>
                <a:gd name="T15" fmla="*/ 401 h 2264"/>
                <a:gd name="T16" fmla="*/ 269 w 398"/>
                <a:gd name="T17" fmla="*/ 2180 h 2264"/>
                <a:gd name="T18" fmla="*/ 269 w 398"/>
                <a:gd name="T19" fmla="*/ 2208 h 2264"/>
                <a:gd name="T20" fmla="*/ 207 w 398"/>
                <a:gd name="T21" fmla="*/ 2264 h 2264"/>
                <a:gd name="T22" fmla="*/ 145 w 398"/>
                <a:gd name="T23" fmla="*/ 2207 h 2264"/>
                <a:gd name="T24" fmla="*/ 145 w 398"/>
                <a:gd name="T25" fmla="*/ 2183 h 2264"/>
                <a:gd name="T26" fmla="*/ 145 w 398"/>
                <a:gd name="T27" fmla="*/ 1295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2264">
                  <a:moveTo>
                    <a:pt x="145" y="1295"/>
                  </a:moveTo>
                  <a:cubicBezTo>
                    <a:pt x="145" y="998"/>
                    <a:pt x="145" y="700"/>
                    <a:pt x="145" y="402"/>
                  </a:cubicBezTo>
                  <a:cubicBezTo>
                    <a:pt x="145" y="385"/>
                    <a:pt x="141" y="376"/>
                    <a:pt x="125" y="369"/>
                  </a:cubicBezTo>
                  <a:cubicBezTo>
                    <a:pt x="41" y="329"/>
                    <a:pt x="0" y="232"/>
                    <a:pt x="29" y="144"/>
                  </a:cubicBezTo>
                  <a:cubicBezTo>
                    <a:pt x="58" y="53"/>
                    <a:pt x="148" y="0"/>
                    <a:pt x="242" y="17"/>
                  </a:cubicBezTo>
                  <a:cubicBezTo>
                    <a:pt x="332" y="33"/>
                    <a:pt x="398" y="115"/>
                    <a:pt x="394" y="207"/>
                  </a:cubicBezTo>
                  <a:cubicBezTo>
                    <a:pt x="391" y="282"/>
                    <a:pt x="354" y="336"/>
                    <a:pt x="288" y="369"/>
                  </a:cubicBezTo>
                  <a:cubicBezTo>
                    <a:pt x="273" y="377"/>
                    <a:pt x="269" y="385"/>
                    <a:pt x="269" y="401"/>
                  </a:cubicBezTo>
                  <a:cubicBezTo>
                    <a:pt x="269" y="994"/>
                    <a:pt x="269" y="1587"/>
                    <a:pt x="269" y="2180"/>
                  </a:cubicBezTo>
                  <a:cubicBezTo>
                    <a:pt x="269" y="2189"/>
                    <a:pt x="270" y="2199"/>
                    <a:pt x="269" y="2208"/>
                  </a:cubicBezTo>
                  <a:cubicBezTo>
                    <a:pt x="266" y="2240"/>
                    <a:pt x="239" y="2264"/>
                    <a:pt x="207" y="2264"/>
                  </a:cubicBezTo>
                  <a:cubicBezTo>
                    <a:pt x="175" y="2264"/>
                    <a:pt x="148" y="2239"/>
                    <a:pt x="145" y="2207"/>
                  </a:cubicBezTo>
                  <a:cubicBezTo>
                    <a:pt x="144" y="2199"/>
                    <a:pt x="145" y="2191"/>
                    <a:pt x="145" y="2183"/>
                  </a:cubicBezTo>
                  <a:cubicBezTo>
                    <a:pt x="145" y="1887"/>
                    <a:pt x="145" y="1591"/>
                    <a:pt x="145" y="1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4" name="Freeform 23"/>
            <p:cNvSpPr>
              <a:spLocks/>
            </p:cNvSpPr>
            <p:nvPr/>
          </p:nvSpPr>
          <p:spPr bwMode="auto">
            <a:xfrm>
              <a:off x="1417" y="-1018"/>
              <a:ext cx="1463" cy="4279"/>
            </a:xfrm>
            <a:custGeom>
              <a:avLst/>
              <a:gdLst>
                <a:gd name="T0" fmla="*/ 0 w 619"/>
                <a:gd name="T1" fmla="*/ 850 h 1810"/>
                <a:gd name="T2" fmla="*/ 503 w 619"/>
                <a:gd name="T3" fmla="*/ 18 h 1810"/>
                <a:gd name="T4" fmla="*/ 579 w 619"/>
                <a:gd name="T5" fmla="*/ 32 h 1810"/>
                <a:gd name="T6" fmla="*/ 556 w 619"/>
                <a:gd name="T7" fmla="*/ 109 h 1810"/>
                <a:gd name="T8" fmla="*/ 281 w 619"/>
                <a:gd name="T9" fmla="*/ 360 h 1810"/>
                <a:gd name="T10" fmla="*/ 108 w 619"/>
                <a:gd name="T11" fmla="*/ 958 h 1810"/>
                <a:gd name="T12" fmla="*/ 582 w 619"/>
                <a:gd name="T13" fmla="*/ 1707 h 1810"/>
                <a:gd name="T14" fmla="*/ 616 w 619"/>
                <a:gd name="T15" fmla="*/ 1763 h 1810"/>
                <a:gd name="T16" fmla="*/ 578 w 619"/>
                <a:gd name="T17" fmla="*/ 1807 h 1810"/>
                <a:gd name="T18" fmla="*/ 533 w 619"/>
                <a:gd name="T19" fmla="*/ 1800 h 1810"/>
                <a:gd name="T20" fmla="*/ 69 w 619"/>
                <a:gd name="T21" fmla="*/ 1270 h 1810"/>
                <a:gd name="T22" fmla="*/ 0 w 619"/>
                <a:gd name="T23" fmla="*/ 850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9" h="1810">
                  <a:moveTo>
                    <a:pt x="0" y="850"/>
                  </a:moveTo>
                  <a:cubicBezTo>
                    <a:pt x="12" y="518"/>
                    <a:pt x="177" y="222"/>
                    <a:pt x="503" y="18"/>
                  </a:cubicBezTo>
                  <a:cubicBezTo>
                    <a:pt x="531" y="0"/>
                    <a:pt x="563" y="6"/>
                    <a:pt x="579" y="32"/>
                  </a:cubicBezTo>
                  <a:cubicBezTo>
                    <a:pt x="596" y="59"/>
                    <a:pt x="587" y="90"/>
                    <a:pt x="556" y="109"/>
                  </a:cubicBezTo>
                  <a:cubicBezTo>
                    <a:pt x="447" y="174"/>
                    <a:pt x="355" y="257"/>
                    <a:pt x="281" y="360"/>
                  </a:cubicBezTo>
                  <a:cubicBezTo>
                    <a:pt x="152" y="539"/>
                    <a:pt x="91" y="739"/>
                    <a:pt x="108" y="958"/>
                  </a:cubicBezTo>
                  <a:cubicBezTo>
                    <a:pt x="133" y="1291"/>
                    <a:pt x="295" y="1539"/>
                    <a:pt x="582" y="1707"/>
                  </a:cubicBezTo>
                  <a:cubicBezTo>
                    <a:pt x="604" y="1720"/>
                    <a:pt x="619" y="1737"/>
                    <a:pt x="616" y="1763"/>
                  </a:cubicBezTo>
                  <a:cubicBezTo>
                    <a:pt x="613" y="1786"/>
                    <a:pt x="601" y="1803"/>
                    <a:pt x="578" y="1807"/>
                  </a:cubicBezTo>
                  <a:cubicBezTo>
                    <a:pt x="564" y="1810"/>
                    <a:pt x="545" y="1807"/>
                    <a:pt x="533" y="1800"/>
                  </a:cubicBezTo>
                  <a:cubicBezTo>
                    <a:pt x="315" y="1678"/>
                    <a:pt x="160" y="1502"/>
                    <a:pt x="69" y="1270"/>
                  </a:cubicBezTo>
                  <a:cubicBezTo>
                    <a:pt x="22" y="1151"/>
                    <a:pt x="1" y="1028"/>
                    <a:pt x="0" y="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5" name="Freeform 24"/>
            <p:cNvSpPr>
              <a:spLocks/>
            </p:cNvSpPr>
            <p:nvPr/>
          </p:nvSpPr>
          <p:spPr bwMode="auto">
            <a:xfrm>
              <a:off x="4843" y="-1002"/>
              <a:ext cx="1435" cy="4256"/>
            </a:xfrm>
            <a:custGeom>
              <a:avLst/>
              <a:gdLst>
                <a:gd name="T0" fmla="*/ 607 w 607"/>
                <a:gd name="T1" fmla="*/ 895 h 1800"/>
                <a:gd name="T2" fmla="*/ 106 w 607"/>
                <a:gd name="T3" fmla="*/ 1774 h 1800"/>
                <a:gd name="T4" fmla="*/ 87 w 607"/>
                <a:gd name="T5" fmla="*/ 1786 h 1800"/>
                <a:gd name="T6" fmla="*/ 14 w 607"/>
                <a:gd name="T7" fmla="*/ 1766 h 1800"/>
                <a:gd name="T8" fmla="*/ 35 w 607"/>
                <a:gd name="T9" fmla="*/ 1693 h 1800"/>
                <a:gd name="T10" fmla="*/ 174 w 607"/>
                <a:gd name="T11" fmla="*/ 1595 h 1800"/>
                <a:gd name="T12" fmla="*/ 487 w 607"/>
                <a:gd name="T13" fmla="*/ 1032 h 1800"/>
                <a:gd name="T14" fmla="*/ 71 w 607"/>
                <a:gd name="T15" fmla="*/ 115 h 1800"/>
                <a:gd name="T16" fmla="*/ 37 w 607"/>
                <a:gd name="T17" fmla="*/ 53 h 1800"/>
                <a:gd name="T18" fmla="*/ 120 w 607"/>
                <a:gd name="T19" fmla="*/ 22 h 1800"/>
                <a:gd name="T20" fmla="*/ 294 w 607"/>
                <a:gd name="T21" fmla="*/ 159 h 1800"/>
                <a:gd name="T22" fmla="*/ 597 w 607"/>
                <a:gd name="T23" fmla="*/ 772 h 1800"/>
                <a:gd name="T24" fmla="*/ 607 w 607"/>
                <a:gd name="T25" fmla="*/ 895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7" h="1800">
                  <a:moveTo>
                    <a:pt x="607" y="895"/>
                  </a:moveTo>
                  <a:cubicBezTo>
                    <a:pt x="592" y="1274"/>
                    <a:pt x="429" y="1569"/>
                    <a:pt x="106" y="1774"/>
                  </a:cubicBezTo>
                  <a:cubicBezTo>
                    <a:pt x="100" y="1778"/>
                    <a:pt x="94" y="1783"/>
                    <a:pt x="87" y="1786"/>
                  </a:cubicBezTo>
                  <a:cubicBezTo>
                    <a:pt x="61" y="1800"/>
                    <a:pt x="28" y="1791"/>
                    <a:pt x="14" y="1766"/>
                  </a:cubicBezTo>
                  <a:cubicBezTo>
                    <a:pt x="0" y="1740"/>
                    <a:pt x="8" y="1712"/>
                    <a:pt x="35" y="1693"/>
                  </a:cubicBezTo>
                  <a:cubicBezTo>
                    <a:pt x="82" y="1661"/>
                    <a:pt x="131" y="1632"/>
                    <a:pt x="174" y="1595"/>
                  </a:cubicBezTo>
                  <a:cubicBezTo>
                    <a:pt x="348" y="1447"/>
                    <a:pt x="458" y="1259"/>
                    <a:pt x="487" y="1032"/>
                  </a:cubicBezTo>
                  <a:cubicBezTo>
                    <a:pt x="537" y="643"/>
                    <a:pt x="394" y="337"/>
                    <a:pt x="71" y="115"/>
                  </a:cubicBezTo>
                  <a:cubicBezTo>
                    <a:pt x="43" y="97"/>
                    <a:pt x="32" y="77"/>
                    <a:pt x="37" y="53"/>
                  </a:cubicBezTo>
                  <a:cubicBezTo>
                    <a:pt x="45" y="16"/>
                    <a:pt x="85" y="0"/>
                    <a:pt x="120" y="22"/>
                  </a:cubicBezTo>
                  <a:cubicBezTo>
                    <a:pt x="184" y="61"/>
                    <a:pt x="242" y="107"/>
                    <a:pt x="294" y="159"/>
                  </a:cubicBezTo>
                  <a:cubicBezTo>
                    <a:pt x="465" y="328"/>
                    <a:pt x="568" y="532"/>
                    <a:pt x="597" y="772"/>
                  </a:cubicBezTo>
                  <a:cubicBezTo>
                    <a:pt x="601" y="812"/>
                    <a:pt x="603" y="852"/>
                    <a:pt x="607" y="8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6" name="Freeform 25"/>
            <p:cNvSpPr>
              <a:spLocks/>
            </p:cNvSpPr>
            <p:nvPr/>
          </p:nvSpPr>
          <p:spPr bwMode="auto">
            <a:xfrm>
              <a:off x="2001" y="-493"/>
              <a:ext cx="1118" cy="3248"/>
            </a:xfrm>
            <a:custGeom>
              <a:avLst/>
              <a:gdLst>
                <a:gd name="T0" fmla="*/ 0 w 473"/>
                <a:gd name="T1" fmla="*/ 684 h 1374"/>
                <a:gd name="T2" fmla="*/ 369 w 473"/>
                <a:gd name="T3" fmla="*/ 20 h 1374"/>
                <a:gd name="T4" fmla="*/ 391 w 473"/>
                <a:gd name="T5" fmla="*/ 8 h 1374"/>
                <a:gd name="T6" fmla="*/ 440 w 473"/>
                <a:gd name="T7" fmla="*/ 22 h 1374"/>
                <a:gd name="T8" fmla="*/ 432 w 473"/>
                <a:gd name="T9" fmla="*/ 74 h 1374"/>
                <a:gd name="T10" fmla="*/ 414 w 473"/>
                <a:gd name="T11" fmla="*/ 86 h 1374"/>
                <a:gd name="T12" fmla="*/ 86 w 473"/>
                <a:gd name="T13" fmla="*/ 746 h 1374"/>
                <a:gd name="T14" fmla="*/ 432 w 473"/>
                <a:gd name="T15" fmla="*/ 1286 h 1374"/>
                <a:gd name="T16" fmla="*/ 451 w 473"/>
                <a:gd name="T17" fmla="*/ 1297 h 1374"/>
                <a:gd name="T18" fmla="*/ 464 w 473"/>
                <a:gd name="T19" fmla="*/ 1349 h 1374"/>
                <a:gd name="T20" fmla="*/ 414 w 473"/>
                <a:gd name="T21" fmla="*/ 1367 h 1374"/>
                <a:gd name="T22" fmla="*/ 398 w 473"/>
                <a:gd name="T23" fmla="*/ 1358 h 1374"/>
                <a:gd name="T24" fmla="*/ 10 w 473"/>
                <a:gd name="T25" fmla="*/ 784 h 1374"/>
                <a:gd name="T26" fmla="*/ 0 w 473"/>
                <a:gd name="T27" fmla="*/ 68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3" h="1374">
                  <a:moveTo>
                    <a:pt x="0" y="684"/>
                  </a:moveTo>
                  <a:cubicBezTo>
                    <a:pt x="11" y="397"/>
                    <a:pt x="131" y="176"/>
                    <a:pt x="369" y="20"/>
                  </a:cubicBezTo>
                  <a:cubicBezTo>
                    <a:pt x="376" y="15"/>
                    <a:pt x="383" y="11"/>
                    <a:pt x="391" y="8"/>
                  </a:cubicBezTo>
                  <a:cubicBezTo>
                    <a:pt x="410" y="0"/>
                    <a:pt x="430" y="6"/>
                    <a:pt x="440" y="22"/>
                  </a:cubicBezTo>
                  <a:cubicBezTo>
                    <a:pt x="451" y="39"/>
                    <a:pt x="448" y="61"/>
                    <a:pt x="432" y="74"/>
                  </a:cubicBezTo>
                  <a:cubicBezTo>
                    <a:pt x="426" y="79"/>
                    <a:pt x="420" y="82"/>
                    <a:pt x="414" y="86"/>
                  </a:cubicBezTo>
                  <a:cubicBezTo>
                    <a:pt x="177" y="243"/>
                    <a:pt x="62" y="463"/>
                    <a:pt x="86" y="746"/>
                  </a:cubicBezTo>
                  <a:cubicBezTo>
                    <a:pt x="107" y="984"/>
                    <a:pt x="229" y="1163"/>
                    <a:pt x="432" y="1286"/>
                  </a:cubicBezTo>
                  <a:cubicBezTo>
                    <a:pt x="439" y="1290"/>
                    <a:pt x="445" y="1293"/>
                    <a:pt x="451" y="1297"/>
                  </a:cubicBezTo>
                  <a:cubicBezTo>
                    <a:pt x="468" y="1310"/>
                    <a:pt x="473" y="1331"/>
                    <a:pt x="464" y="1349"/>
                  </a:cubicBezTo>
                  <a:cubicBezTo>
                    <a:pt x="455" y="1366"/>
                    <a:pt x="434" y="1374"/>
                    <a:pt x="414" y="1367"/>
                  </a:cubicBezTo>
                  <a:cubicBezTo>
                    <a:pt x="408" y="1365"/>
                    <a:pt x="403" y="1362"/>
                    <a:pt x="398" y="1358"/>
                  </a:cubicBezTo>
                  <a:cubicBezTo>
                    <a:pt x="178" y="1228"/>
                    <a:pt x="47" y="1038"/>
                    <a:pt x="10" y="784"/>
                  </a:cubicBezTo>
                  <a:cubicBezTo>
                    <a:pt x="5" y="750"/>
                    <a:pt x="3" y="715"/>
                    <a:pt x="0" y="6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7" name="Freeform 26"/>
            <p:cNvSpPr>
              <a:spLocks/>
            </p:cNvSpPr>
            <p:nvPr/>
          </p:nvSpPr>
          <p:spPr bwMode="auto">
            <a:xfrm>
              <a:off x="4604" y="-491"/>
              <a:ext cx="1390" cy="3227"/>
            </a:xfrm>
            <a:custGeom>
              <a:avLst/>
              <a:gdLst>
                <a:gd name="T0" fmla="*/ 378 w 588"/>
                <a:gd name="T1" fmla="*/ 678 h 1365"/>
                <a:gd name="T2" fmla="*/ 53 w 588"/>
                <a:gd name="T3" fmla="*/ 91 h 1365"/>
                <a:gd name="T4" fmla="*/ 26 w 588"/>
                <a:gd name="T5" fmla="*/ 48 h 1365"/>
                <a:gd name="T6" fmla="*/ 90 w 588"/>
                <a:gd name="T7" fmla="*/ 20 h 1365"/>
                <a:gd name="T8" fmla="*/ 220 w 588"/>
                <a:gd name="T9" fmla="*/ 122 h 1365"/>
                <a:gd name="T10" fmla="*/ 77 w 588"/>
                <a:gd name="T11" fmla="*/ 1348 h 1365"/>
                <a:gd name="T12" fmla="*/ 59 w 588"/>
                <a:gd name="T13" fmla="*/ 1357 h 1365"/>
                <a:gd name="T14" fmla="*/ 9 w 588"/>
                <a:gd name="T15" fmla="*/ 1340 h 1365"/>
                <a:gd name="T16" fmla="*/ 20 w 588"/>
                <a:gd name="T17" fmla="*/ 1290 h 1365"/>
                <a:gd name="T18" fmla="*/ 35 w 588"/>
                <a:gd name="T19" fmla="*/ 1280 h 1365"/>
                <a:gd name="T20" fmla="*/ 372 w 588"/>
                <a:gd name="T21" fmla="*/ 765 h 1365"/>
                <a:gd name="T22" fmla="*/ 378 w 588"/>
                <a:gd name="T23" fmla="*/ 678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8" h="1365">
                  <a:moveTo>
                    <a:pt x="378" y="678"/>
                  </a:moveTo>
                  <a:cubicBezTo>
                    <a:pt x="370" y="429"/>
                    <a:pt x="264" y="231"/>
                    <a:pt x="53" y="91"/>
                  </a:cubicBezTo>
                  <a:cubicBezTo>
                    <a:pt x="37" y="80"/>
                    <a:pt x="24" y="68"/>
                    <a:pt x="26" y="48"/>
                  </a:cubicBezTo>
                  <a:cubicBezTo>
                    <a:pt x="28" y="16"/>
                    <a:pt x="63" y="0"/>
                    <a:pt x="90" y="20"/>
                  </a:cubicBezTo>
                  <a:cubicBezTo>
                    <a:pt x="135" y="52"/>
                    <a:pt x="181" y="84"/>
                    <a:pt x="220" y="122"/>
                  </a:cubicBezTo>
                  <a:cubicBezTo>
                    <a:pt x="588" y="478"/>
                    <a:pt x="516" y="1086"/>
                    <a:pt x="77" y="1348"/>
                  </a:cubicBezTo>
                  <a:cubicBezTo>
                    <a:pt x="71" y="1351"/>
                    <a:pt x="66" y="1355"/>
                    <a:pt x="59" y="1357"/>
                  </a:cubicBezTo>
                  <a:cubicBezTo>
                    <a:pt x="40" y="1365"/>
                    <a:pt x="19" y="1357"/>
                    <a:pt x="9" y="1340"/>
                  </a:cubicBezTo>
                  <a:cubicBezTo>
                    <a:pt x="0" y="1323"/>
                    <a:pt x="4" y="1303"/>
                    <a:pt x="20" y="1290"/>
                  </a:cubicBezTo>
                  <a:cubicBezTo>
                    <a:pt x="24" y="1286"/>
                    <a:pt x="30" y="1283"/>
                    <a:pt x="35" y="1280"/>
                  </a:cubicBezTo>
                  <a:cubicBezTo>
                    <a:pt x="228" y="1161"/>
                    <a:pt x="340" y="989"/>
                    <a:pt x="372" y="765"/>
                  </a:cubicBezTo>
                  <a:cubicBezTo>
                    <a:pt x="376" y="738"/>
                    <a:pt x="376" y="709"/>
                    <a:pt x="378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cxnSp>
        <p:nvCxnSpPr>
          <p:cNvPr id="148" name="Straight Arrow Connector 147"/>
          <p:cNvCxnSpPr/>
          <p:nvPr/>
        </p:nvCxnSpPr>
        <p:spPr>
          <a:xfrm flipH="1" flipV="1">
            <a:off x="6770674" y="4103743"/>
            <a:ext cx="296648" cy="538014"/>
          </a:xfrm>
          <a:prstGeom prst="straightConnector1">
            <a:avLst/>
          </a:prstGeom>
          <a:ln w="19050" cap="rnd">
            <a:solidFill>
              <a:schemeClr val="accent6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1" name="Group 1040"/>
          <p:cNvGrpSpPr/>
          <p:nvPr/>
        </p:nvGrpSpPr>
        <p:grpSpPr>
          <a:xfrm>
            <a:off x="6360505" y="2819594"/>
            <a:ext cx="694384" cy="595257"/>
            <a:chOff x="6879725" y="2708442"/>
            <a:chExt cx="694384" cy="595257"/>
          </a:xfrm>
        </p:grpSpPr>
        <p:cxnSp>
          <p:nvCxnSpPr>
            <p:cNvPr id="152" name="Straight Arrow Connector 151"/>
            <p:cNvCxnSpPr/>
            <p:nvPr/>
          </p:nvCxnSpPr>
          <p:spPr>
            <a:xfrm flipH="1" flipV="1">
              <a:off x="6879725" y="2950672"/>
              <a:ext cx="245345" cy="352380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7267146" y="2988022"/>
              <a:ext cx="306963" cy="315677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7196108" y="2708442"/>
              <a:ext cx="0" cy="566436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TextBox 1034"/>
          <p:cNvSpPr txBox="1"/>
          <p:nvPr/>
        </p:nvSpPr>
        <p:spPr>
          <a:xfrm>
            <a:off x="5638383" y="5193118"/>
            <a:ext cx="621086" cy="224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</a:rPr>
              <a:t>Data Center Server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6787825" y="5029637"/>
            <a:ext cx="621086" cy="112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</a:rPr>
              <a:t>Router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7889358" y="5153683"/>
            <a:ext cx="621086" cy="112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</a:rPr>
              <a:t>Switches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588272" y="3626039"/>
            <a:ext cx="79296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</a:rPr>
              <a:t>Wireless Access Point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8909847" y="0"/>
            <a:ext cx="0" cy="69951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/>
          <p:cNvGrpSpPr/>
          <p:nvPr/>
        </p:nvGrpSpPr>
        <p:grpSpPr>
          <a:xfrm>
            <a:off x="7562150" y="2831657"/>
            <a:ext cx="1152163" cy="1122633"/>
            <a:chOff x="6402329" y="1382147"/>
            <a:chExt cx="1517693" cy="1478795"/>
          </a:xfrm>
        </p:grpSpPr>
        <p:sp>
          <p:nvSpPr>
            <p:cNvPr id="280" name="Freeform 25"/>
            <p:cNvSpPr>
              <a:spLocks noChangeAspect="1" noEditPoints="1"/>
            </p:cNvSpPr>
            <p:nvPr/>
          </p:nvSpPr>
          <p:spPr bwMode="black">
            <a:xfrm>
              <a:off x="7574108" y="2623308"/>
              <a:ext cx="345914" cy="237634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81" name="Freeform 280"/>
            <p:cNvSpPr>
              <a:spLocks noChangeAspect="1"/>
            </p:cNvSpPr>
            <p:nvPr/>
          </p:nvSpPr>
          <p:spPr bwMode="black">
            <a:xfrm flipH="1">
              <a:off x="6402329" y="2243625"/>
              <a:ext cx="431017" cy="27673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82" name="Freeform 281"/>
            <p:cNvSpPr>
              <a:spLocks noChangeAspect="1"/>
            </p:cNvSpPr>
            <p:nvPr/>
          </p:nvSpPr>
          <p:spPr bwMode="black">
            <a:xfrm>
              <a:off x="6976483" y="1812250"/>
              <a:ext cx="439360" cy="345914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41" tIns="143392" rIns="179241" bIns="1433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3" name="Freeform 282"/>
            <p:cNvSpPr>
              <a:spLocks noChangeAspect="1"/>
            </p:cNvSpPr>
            <p:nvPr/>
          </p:nvSpPr>
          <p:spPr bwMode="black">
            <a:xfrm flipH="1">
              <a:off x="6402329" y="2582332"/>
              <a:ext cx="431017" cy="27673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84" name="Freeform 283"/>
            <p:cNvSpPr>
              <a:spLocks noChangeAspect="1"/>
            </p:cNvSpPr>
            <p:nvPr/>
          </p:nvSpPr>
          <p:spPr bwMode="black">
            <a:xfrm flipH="1">
              <a:off x="6402329" y="1904918"/>
              <a:ext cx="431017" cy="27673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85" name="Freeform 284"/>
            <p:cNvSpPr>
              <a:spLocks noChangeAspect="1"/>
            </p:cNvSpPr>
            <p:nvPr/>
          </p:nvSpPr>
          <p:spPr bwMode="black">
            <a:xfrm>
              <a:off x="6976483" y="2242353"/>
              <a:ext cx="439360" cy="345914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41" tIns="143392" rIns="179241" bIns="1433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6" name="Freeform 285"/>
            <p:cNvSpPr>
              <a:spLocks noChangeAspect="1"/>
            </p:cNvSpPr>
            <p:nvPr/>
          </p:nvSpPr>
          <p:spPr bwMode="black">
            <a:xfrm>
              <a:off x="6976483" y="1382147"/>
              <a:ext cx="439360" cy="345914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41" tIns="143392" rIns="179241" bIns="1433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7" name="Freeform 25"/>
            <p:cNvSpPr>
              <a:spLocks noChangeAspect="1" noEditPoints="1"/>
            </p:cNvSpPr>
            <p:nvPr/>
          </p:nvSpPr>
          <p:spPr bwMode="black">
            <a:xfrm>
              <a:off x="7574108" y="2330242"/>
              <a:ext cx="345914" cy="237634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88" name="Freeform 25"/>
            <p:cNvSpPr>
              <a:spLocks noChangeAspect="1" noEditPoints="1"/>
            </p:cNvSpPr>
            <p:nvPr/>
          </p:nvSpPr>
          <p:spPr bwMode="black">
            <a:xfrm>
              <a:off x="7574108" y="2037176"/>
              <a:ext cx="345914" cy="237634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7829341" y="3870739"/>
            <a:ext cx="694384" cy="595257"/>
            <a:chOff x="6879725" y="2708442"/>
            <a:chExt cx="694384" cy="595257"/>
          </a:xfrm>
        </p:grpSpPr>
        <p:cxnSp>
          <p:nvCxnSpPr>
            <p:cNvPr id="291" name="Straight Arrow Connector 290"/>
            <p:cNvCxnSpPr/>
            <p:nvPr/>
          </p:nvCxnSpPr>
          <p:spPr>
            <a:xfrm flipH="1" flipV="1">
              <a:off x="6879725" y="2950672"/>
              <a:ext cx="245345" cy="352380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/>
            <p:nvPr/>
          </p:nvCxnSpPr>
          <p:spPr>
            <a:xfrm flipV="1">
              <a:off x="7267146" y="2988022"/>
              <a:ext cx="306963" cy="315677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/>
            <p:nvPr/>
          </p:nvCxnSpPr>
          <p:spPr>
            <a:xfrm flipV="1">
              <a:off x="7196108" y="2708442"/>
              <a:ext cx="0" cy="566436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4" name="Group 293"/>
          <p:cNvGrpSpPr/>
          <p:nvPr/>
        </p:nvGrpSpPr>
        <p:grpSpPr>
          <a:xfrm>
            <a:off x="6131616" y="1770212"/>
            <a:ext cx="1152163" cy="1122633"/>
            <a:chOff x="6402329" y="1382147"/>
            <a:chExt cx="1517693" cy="1478795"/>
          </a:xfrm>
        </p:grpSpPr>
        <p:sp>
          <p:nvSpPr>
            <p:cNvPr id="295" name="Freeform 25"/>
            <p:cNvSpPr>
              <a:spLocks noChangeAspect="1" noEditPoints="1"/>
            </p:cNvSpPr>
            <p:nvPr/>
          </p:nvSpPr>
          <p:spPr bwMode="black">
            <a:xfrm>
              <a:off x="7574108" y="2623308"/>
              <a:ext cx="345914" cy="237634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96" name="Freeform 295"/>
            <p:cNvSpPr>
              <a:spLocks noChangeAspect="1"/>
            </p:cNvSpPr>
            <p:nvPr/>
          </p:nvSpPr>
          <p:spPr bwMode="black">
            <a:xfrm flipH="1">
              <a:off x="6402329" y="2243625"/>
              <a:ext cx="431017" cy="27673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97" name="Freeform 296"/>
            <p:cNvSpPr>
              <a:spLocks noChangeAspect="1"/>
            </p:cNvSpPr>
            <p:nvPr/>
          </p:nvSpPr>
          <p:spPr bwMode="black">
            <a:xfrm>
              <a:off x="6976483" y="1812250"/>
              <a:ext cx="439360" cy="345914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41" tIns="143392" rIns="179241" bIns="1433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8" name="Freeform 297"/>
            <p:cNvSpPr>
              <a:spLocks noChangeAspect="1"/>
            </p:cNvSpPr>
            <p:nvPr/>
          </p:nvSpPr>
          <p:spPr bwMode="black">
            <a:xfrm flipH="1">
              <a:off x="6402329" y="2582332"/>
              <a:ext cx="431017" cy="27673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 298"/>
            <p:cNvSpPr>
              <a:spLocks noChangeAspect="1"/>
            </p:cNvSpPr>
            <p:nvPr/>
          </p:nvSpPr>
          <p:spPr bwMode="black">
            <a:xfrm flipH="1">
              <a:off x="6402329" y="1904918"/>
              <a:ext cx="431017" cy="27673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00" name="Freeform 299"/>
            <p:cNvSpPr>
              <a:spLocks noChangeAspect="1"/>
            </p:cNvSpPr>
            <p:nvPr/>
          </p:nvSpPr>
          <p:spPr bwMode="black">
            <a:xfrm>
              <a:off x="6976483" y="2242353"/>
              <a:ext cx="439360" cy="345914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41" tIns="143392" rIns="179241" bIns="1433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Freeform 300"/>
            <p:cNvSpPr>
              <a:spLocks noChangeAspect="1"/>
            </p:cNvSpPr>
            <p:nvPr/>
          </p:nvSpPr>
          <p:spPr bwMode="black">
            <a:xfrm>
              <a:off x="6976483" y="1382147"/>
              <a:ext cx="439360" cy="345914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41" tIns="143392" rIns="179241" bIns="1433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2" name="Freeform 25"/>
            <p:cNvSpPr>
              <a:spLocks noChangeAspect="1" noEditPoints="1"/>
            </p:cNvSpPr>
            <p:nvPr/>
          </p:nvSpPr>
          <p:spPr bwMode="black">
            <a:xfrm>
              <a:off x="7574108" y="2330242"/>
              <a:ext cx="345914" cy="237634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03" name="Freeform 25"/>
            <p:cNvSpPr>
              <a:spLocks noChangeAspect="1" noEditPoints="1"/>
            </p:cNvSpPr>
            <p:nvPr/>
          </p:nvSpPr>
          <p:spPr bwMode="black">
            <a:xfrm>
              <a:off x="7574108" y="2037176"/>
              <a:ext cx="345914" cy="237634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25" name="Freeform 6"/>
          <p:cNvSpPr>
            <a:spLocks noEditPoints="1"/>
          </p:cNvSpPr>
          <p:nvPr/>
        </p:nvSpPr>
        <p:spPr bwMode="auto">
          <a:xfrm>
            <a:off x="9114794" y="4562446"/>
            <a:ext cx="745721" cy="530712"/>
          </a:xfrm>
          <a:custGeom>
            <a:avLst/>
            <a:gdLst>
              <a:gd name="T0" fmla="*/ 0 w 1744"/>
              <a:gd name="T1" fmla="*/ 0 h 1242"/>
              <a:gd name="T2" fmla="*/ 0 w 1744"/>
              <a:gd name="T3" fmla="*/ 393 h 1242"/>
              <a:gd name="T4" fmla="*/ 1744 w 1744"/>
              <a:gd name="T5" fmla="*/ 393 h 1242"/>
              <a:gd name="T6" fmla="*/ 1744 w 1744"/>
              <a:gd name="T7" fmla="*/ 0 h 1242"/>
              <a:gd name="T8" fmla="*/ 0 w 1744"/>
              <a:gd name="T9" fmla="*/ 0 h 1242"/>
              <a:gd name="T10" fmla="*/ 1301 w 1744"/>
              <a:gd name="T11" fmla="*/ 336 h 1242"/>
              <a:gd name="T12" fmla="*/ 1123 w 1744"/>
              <a:gd name="T13" fmla="*/ 336 h 1242"/>
              <a:gd name="T14" fmla="*/ 1123 w 1744"/>
              <a:gd name="T15" fmla="*/ 297 h 1242"/>
              <a:gd name="T16" fmla="*/ 1301 w 1744"/>
              <a:gd name="T17" fmla="*/ 297 h 1242"/>
              <a:gd name="T18" fmla="*/ 1301 w 1744"/>
              <a:gd name="T19" fmla="*/ 336 h 1242"/>
              <a:gd name="T20" fmla="*/ 1374 w 1744"/>
              <a:gd name="T21" fmla="*/ 341 h 1242"/>
              <a:gd name="T22" fmla="*/ 1350 w 1744"/>
              <a:gd name="T23" fmla="*/ 316 h 1242"/>
              <a:gd name="T24" fmla="*/ 1374 w 1744"/>
              <a:gd name="T25" fmla="*/ 292 h 1242"/>
              <a:gd name="T26" fmla="*/ 1398 w 1744"/>
              <a:gd name="T27" fmla="*/ 316 h 1242"/>
              <a:gd name="T28" fmla="*/ 1374 w 1744"/>
              <a:gd name="T29" fmla="*/ 341 h 1242"/>
              <a:gd name="T30" fmla="*/ 1684 w 1744"/>
              <a:gd name="T31" fmla="*/ 332 h 1242"/>
              <a:gd name="T32" fmla="*/ 1546 w 1744"/>
              <a:gd name="T33" fmla="*/ 332 h 1242"/>
              <a:gd name="T34" fmla="*/ 1546 w 1744"/>
              <a:gd name="T35" fmla="*/ 61 h 1242"/>
              <a:gd name="T36" fmla="*/ 1684 w 1744"/>
              <a:gd name="T37" fmla="*/ 61 h 1242"/>
              <a:gd name="T38" fmla="*/ 1684 w 1744"/>
              <a:gd name="T39" fmla="*/ 332 h 1242"/>
              <a:gd name="T40" fmla="*/ 0 w 1744"/>
              <a:gd name="T41" fmla="*/ 425 h 1242"/>
              <a:gd name="T42" fmla="*/ 0 w 1744"/>
              <a:gd name="T43" fmla="*/ 817 h 1242"/>
              <a:gd name="T44" fmla="*/ 1744 w 1744"/>
              <a:gd name="T45" fmla="*/ 817 h 1242"/>
              <a:gd name="T46" fmla="*/ 1744 w 1744"/>
              <a:gd name="T47" fmla="*/ 425 h 1242"/>
              <a:gd name="T48" fmla="*/ 0 w 1744"/>
              <a:gd name="T49" fmla="*/ 425 h 1242"/>
              <a:gd name="T50" fmla="*/ 1301 w 1744"/>
              <a:gd name="T51" fmla="*/ 760 h 1242"/>
              <a:gd name="T52" fmla="*/ 1123 w 1744"/>
              <a:gd name="T53" fmla="*/ 760 h 1242"/>
              <a:gd name="T54" fmla="*/ 1123 w 1744"/>
              <a:gd name="T55" fmla="*/ 721 h 1242"/>
              <a:gd name="T56" fmla="*/ 1301 w 1744"/>
              <a:gd name="T57" fmla="*/ 721 h 1242"/>
              <a:gd name="T58" fmla="*/ 1301 w 1744"/>
              <a:gd name="T59" fmla="*/ 760 h 1242"/>
              <a:gd name="T60" fmla="*/ 1374 w 1744"/>
              <a:gd name="T61" fmla="*/ 765 h 1242"/>
              <a:gd name="T62" fmla="*/ 1350 w 1744"/>
              <a:gd name="T63" fmla="*/ 741 h 1242"/>
              <a:gd name="T64" fmla="*/ 1374 w 1744"/>
              <a:gd name="T65" fmla="*/ 716 h 1242"/>
              <a:gd name="T66" fmla="*/ 1398 w 1744"/>
              <a:gd name="T67" fmla="*/ 741 h 1242"/>
              <a:gd name="T68" fmla="*/ 1374 w 1744"/>
              <a:gd name="T69" fmla="*/ 765 h 1242"/>
              <a:gd name="T70" fmla="*/ 1684 w 1744"/>
              <a:gd name="T71" fmla="*/ 757 h 1242"/>
              <a:gd name="T72" fmla="*/ 1546 w 1744"/>
              <a:gd name="T73" fmla="*/ 757 h 1242"/>
              <a:gd name="T74" fmla="*/ 1546 w 1744"/>
              <a:gd name="T75" fmla="*/ 485 h 1242"/>
              <a:gd name="T76" fmla="*/ 1684 w 1744"/>
              <a:gd name="T77" fmla="*/ 485 h 1242"/>
              <a:gd name="T78" fmla="*/ 1684 w 1744"/>
              <a:gd name="T79" fmla="*/ 757 h 1242"/>
              <a:gd name="T80" fmla="*/ 0 w 1744"/>
              <a:gd name="T81" fmla="*/ 849 h 1242"/>
              <a:gd name="T82" fmla="*/ 0 w 1744"/>
              <a:gd name="T83" fmla="*/ 1242 h 1242"/>
              <a:gd name="T84" fmla="*/ 1744 w 1744"/>
              <a:gd name="T85" fmla="*/ 1242 h 1242"/>
              <a:gd name="T86" fmla="*/ 1744 w 1744"/>
              <a:gd name="T87" fmla="*/ 849 h 1242"/>
              <a:gd name="T88" fmla="*/ 0 w 1744"/>
              <a:gd name="T89" fmla="*/ 849 h 1242"/>
              <a:gd name="T90" fmla="*/ 1301 w 1744"/>
              <a:gd name="T91" fmla="*/ 1185 h 1242"/>
              <a:gd name="T92" fmla="*/ 1123 w 1744"/>
              <a:gd name="T93" fmla="*/ 1185 h 1242"/>
              <a:gd name="T94" fmla="*/ 1123 w 1744"/>
              <a:gd name="T95" fmla="*/ 1145 h 1242"/>
              <a:gd name="T96" fmla="*/ 1301 w 1744"/>
              <a:gd name="T97" fmla="*/ 1145 h 1242"/>
              <a:gd name="T98" fmla="*/ 1301 w 1744"/>
              <a:gd name="T99" fmla="*/ 1185 h 1242"/>
              <a:gd name="T100" fmla="*/ 1374 w 1744"/>
              <a:gd name="T101" fmla="*/ 1189 h 1242"/>
              <a:gd name="T102" fmla="*/ 1350 w 1744"/>
              <a:gd name="T103" fmla="*/ 1165 h 1242"/>
              <a:gd name="T104" fmla="*/ 1374 w 1744"/>
              <a:gd name="T105" fmla="*/ 1141 h 1242"/>
              <a:gd name="T106" fmla="*/ 1398 w 1744"/>
              <a:gd name="T107" fmla="*/ 1165 h 1242"/>
              <a:gd name="T108" fmla="*/ 1374 w 1744"/>
              <a:gd name="T109" fmla="*/ 1189 h 1242"/>
              <a:gd name="T110" fmla="*/ 1684 w 1744"/>
              <a:gd name="T111" fmla="*/ 1181 h 1242"/>
              <a:gd name="T112" fmla="*/ 1546 w 1744"/>
              <a:gd name="T113" fmla="*/ 1181 h 1242"/>
              <a:gd name="T114" fmla="*/ 1546 w 1744"/>
              <a:gd name="T115" fmla="*/ 910 h 1242"/>
              <a:gd name="T116" fmla="*/ 1684 w 1744"/>
              <a:gd name="T117" fmla="*/ 910 h 1242"/>
              <a:gd name="T118" fmla="*/ 1684 w 1744"/>
              <a:gd name="T119" fmla="*/ 1181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4" h="1242">
                <a:moveTo>
                  <a:pt x="0" y="0"/>
                </a:moveTo>
                <a:cubicBezTo>
                  <a:pt x="0" y="393"/>
                  <a:pt x="0" y="393"/>
                  <a:pt x="0" y="393"/>
                </a:cubicBezTo>
                <a:cubicBezTo>
                  <a:pt x="1744" y="393"/>
                  <a:pt x="1744" y="393"/>
                  <a:pt x="1744" y="393"/>
                </a:cubicBezTo>
                <a:cubicBezTo>
                  <a:pt x="1744" y="0"/>
                  <a:pt x="1744" y="0"/>
                  <a:pt x="1744" y="0"/>
                </a:cubicBezTo>
                <a:lnTo>
                  <a:pt x="0" y="0"/>
                </a:lnTo>
                <a:close/>
                <a:moveTo>
                  <a:pt x="1301" y="336"/>
                </a:moveTo>
                <a:cubicBezTo>
                  <a:pt x="1123" y="336"/>
                  <a:pt x="1123" y="336"/>
                  <a:pt x="1123" y="336"/>
                </a:cubicBezTo>
                <a:cubicBezTo>
                  <a:pt x="1123" y="297"/>
                  <a:pt x="1123" y="297"/>
                  <a:pt x="1123" y="297"/>
                </a:cubicBezTo>
                <a:cubicBezTo>
                  <a:pt x="1301" y="297"/>
                  <a:pt x="1301" y="297"/>
                  <a:pt x="1301" y="297"/>
                </a:cubicBezTo>
                <a:lnTo>
                  <a:pt x="1301" y="336"/>
                </a:lnTo>
                <a:close/>
                <a:moveTo>
                  <a:pt x="1374" y="341"/>
                </a:moveTo>
                <a:cubicBezTo>
                  <a:pt x="1360" y="341"/>
                  <a:pt x="1350" y="330"/>
                  <a:pt x="1350" y="316"/>
                </a:cubicBezTo>
                <a:cubicBezTo>
                  <a:pt x="1350" y="303"/>
                  <a:pt x="1360" y="292"/>
                  <a:pt x="1374" y="292"/>
                </a:cubicBezTo>
                <a:cubicBezTo>
                  <a:pt x="1387" y="292"/>
                  <a:pt x="1398" y="303"/>
                  <a:pt x="1398" y="316"/>
                </a:cubicBezTo>
                <a:cubicBezTo>
                  <a:pt x="1398" y="330"/>
                  <a:pt x="1387" y="341"/>
                  <a:pt x="1374" y="341"/>
                </a:cubicBezTo>
                <a:close/>
                <a:moveTo>
                  <a:pt x="1684" y="332"/>
                </a:moveTo>
                <a:cubicBezTo>
                  <a:pt x="1546" y="332"/>
                  <a:pt x="1546" y="332"/>
                  <a:pt x="1546" y="332"/>
                </a:cubicBezTo>
                <a:cubicBezTo>
                  <a:pt x="1546" y="61"/>
                  <a:pt x="1546" y="61"/>
                  <a:pt x="1546" y="61"/>
                </a:cubicBezTo>
                <a:cubicBezTo>
                  <a:pt x="1684" y="61"/>
                  <a:pt x="1684" y="61"/>
                  <a:pt x="1684" y="61"/>
                </a:cubicBezTo>
                <a:lnTo>
                  <a:pt x="1684" y="332"/>
                </a:lnTo>
                <a:close/>
                <a:moveTo>
                  <a:pt x="0" y="425"/>
                </a:moveTo>
                <a:cubicBezTo>
                  <a:pt x="0" y="817"/>
                  <a:pt x="0" y="817"/>
                  <a:pt x="0" y="817"/>
                </a:cubicBezTo>
                <a:cubicBezTo>
                  <a:pt x="1744" y="817"/>
                  <a:pt x="1744" y="817"/>
                  <a:pt x="1744" y="817"/>
                </a:cubicBezTo>
                <a:cubicBezTo>
                  <a:pt x="1744" y="425"/>
                  <a:pt x="1744" y="425"/>
                  <a:pt x="1744" y="425"/>
                </a:cubicBezTo>
                <a:lnTo>
                  <a:pt x="0" y="425"/>
                </a:lnTo>
                <a:close/>
                <a:moveTo>
                  <a:pt x="1301" y="760"/>
                </a:moveTo>
                <a:cubicBezTo>
                  <a:pt x="1123" y="760"/>
                  <a:pt x="1123" y="760"/>
                  <a:pt x="1123" y="760"/>
                </a:cubicBezTo>
                <a:cubicBezTo>
                  <a:pt x="1123" y="721"/>
                  <a:pt x="1123" y="721"/>
                  <a:pt x="1123" y="721"/>
                </a:cubicBezTo>
                <a:cubicBezTo>
                  <a:pt x="1301" y="721"/>
                  <a:pt x="1301" y="721"/>
                  <a:pt x="1301" y="721"/>
                </a:cubicBezTo>
                <a:lnTo>
                  <a:pt x="1301" y="760"/>
                </a:lnTo>
                <a:close/>
                <a:moveTo>
                  <a:pt x="1374" y="765"/>
                </a:moveTo>
                <a:cubicBezTo>
                  <a:pt x="1360" y="765"/>
                  <a:pt x="1350" y="754"/>
                  <a:pt x="1350" y="741"/>
                </a:cubicBezTo>
                <a:cubicBezTo>
                  <a:pt x="1350" y="727"/>
                  <a:pt x="1360" y="716"/>
                  <a:pt x="1374" y="716"/>
                </a:cubicBezTo>
                <a:cubicBezTo>
                  <a:pt x="1387" y="716"/>
                  <a:pt x="1398" y="727"/>
                  <a:pt x="1398" y="741"/>
                </a:cubicBezTo>
                <a:cubicBezTo>
                  <a:pt x="1398" y="754"/>
                  <a:pt x="1387" y="765"/>
                  <a:pt x="1374" y="765"/>
                </a:cubicBezTo>
                <a:close/>
                <a:moveTo>
                  <a:pt x="1684" y="757"/>
                </a:moveTo>
                <a:cubicBezTo>
                  <a:pt x="1546" y="757"/>
                  <a:pt x="1546" y="757"/>
                  <a:pt x="1546" y="757"/>
                </a:cubicBezTo>
                <a:cubicBezTo>
                  <a:pt x="1546" y="485"/>
                  <a:pt x="1546" y="485"/>
                  <a:pt x="1546" y="485"/>
                </a:cubicBezTo>
                <a:cubicBezTo>
                  <a:pt x="1684" y="485"/>
                  <a:pt x="1684" y="485"/>
                  <a:pt x="1684" y="485"/>
                </a:cubicBezTo>
                <a:lnTo>
                  <a:pt x="1684" y="757"/>
                </a:lnTo>
                <a:close/>
                <a:moveTo>
                  <a:pt x="0" y="849"/>
                </a:moveTo>
                <a:cubicBezTo>
                  <a:pt x="0" y="1242"/>
                  <a:pt x="0" y="1242"/>
                  <a:pt x="0" y="1242"/>
                </a:cubicBezTo>
                <a:cubicBezTo>
                  <a:pt x="1744" y="1242"/>
                  <a:pt x="1744" y="1242"/>
                  <a:pt x="1744" y="1242"/>
                </a:cubicBezTo>
                <a:cubicBezTo>
                  <a:pt x="1744" y="849"/>
                  <a:pt x="1744" y="849"/>
                  <a:pt x="1744" y="849"/>
                </a:cubicBezTo>
                <a:lnTo>
                  <a:pt x="0" y="849"/>
                </a:lnTo>
                <a:close/>
                <a:moveTo>
                  <a:pt x="1301" y="1185"/>
                </a:moveTo>
                <a:cubicBezTo>
                  <a:pt x="1123" y="1185"/>
                  <a:pt x="1123" y="1185"/>
                  <a:pt x="1123" y="1185"/>
                </a:cubicBezTo>
                <a:cubicBezTo>
                  <a:pt x="1123" y="1145"/>
                  <a:pt x="1123" y="1145"/>
                  <a:pt x="1123" y="1145"/>
                </a:cubicBezTo>
                <a:cubicBezTo>
                  <a:pt x="1301" y="1145"/>
                  <a:pt x="1301" y="1145"/>
                  <a:pt x="1301" y="1145"/>
                </a:cubicBezTo>
                <a:lnTo>
                  <a:pt x="1301" y="1185"/>
                </a:lnTo>
                <a:close/>
                <a:moveTo>
                  <a:pt x="1374" y="1189"/>
                </a:moveTo>
                <a:cubicBezTo>
                  <a:pt x="1360" y="1189"/>
                  <a:pt x="1350" y="1178"/>
                  <a:pt x="1350" y="1165"/>
                </a:cubicBezTo>
                <a:cubicBezTo>
                  <a:pt x="1350" y="1151"/>
                  <a:pt x="1360" y="1141"/>
                  <a:pt x="1374" y="1141"/>
                </a:cubicBezTo>
                <a:cubicBezTo>
                  <a:pt x="1387" y="1141"/>
                  <a:pt x="1398" y="1151"/>
                  <a:pt x="1398" y="1165"/>
                </a:cubicBezTo>
                <a:cubicBezTo>
                  <a:pt x="1398" y="1178"/>
                  <a:pt x="1387" y="1189"/>
                  <a:pt x="1374" y="1189"/>
                </a:cubicBezTo>
                <a:close/>
                <a:moveTo>
                  <a:pt x="1684" y="1181"/>
                </a:moveTo>
                <a:cubicBezTo>
                  <a:pt x="1546" y="1181"/>
                  <a:pt x="1546" y="1181"/>
                  <a:pt x="1546" y="1181"/>
                </a:cubicBezTo>
                <a:cubicBezTo>
                  <a:pt x="1546" y="910"/>
                  <a:pt x="1546" y="910"/>
                  <a:pt x="1546" y="910"/>
                </a:cubicBezTo>
                <a:cubicBezTo>
                  <a:pt x="1684" y="910"/>
                  <a:pt x="1684" y="910"/>
                  <a:pt x="1684" y="910"/>
                </a:cubicBezTo>
                <a:lnTo>
                  <a:pt x="1684" y="1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defTabSz="914310"/>
            <a:endParaRPr lang="en-US" sz="1600" ker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cxnSp>
        <p:nvCxnSpPr>
          <p:cNvPr id="326" name="Straight Arrow Connector 325"/>
          <p:cNvCxnSpPr/>
          <p:nvPr/>
        </p:nvCxnSpPr>
        <p:spPr>
          <a:xfrm flipV="1">
            <a:off x="9964251" y="4827386"/>
            <a:ext cx="274320" cy="0"/>
          </a:xfrm>
          <a:prstGeom prst="straightConnector1">
            <a:avLst/>
          </a:prstGeom>
          <a:ln w="12700" cap="rnd">
            <a:solidFill>
              <a:schemeClr val="bg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flipV="1">
            <a:off x="10999505" y="4827386"/>
            <a:ext cx="274320" cy="0"/>
          </a:xfrm>
          <a:prstGeom prst="straightConnector1">
            <a:avLst/>
          </a:prstGeom>
          <a:ln w="12700" cap="rnd">
            <a:solidFill>
              <a:schemeClr val="bg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Freeform 327"/>
          <p:cNvSpPr>
            <a:spLocks/>
          </p:cNvSpPr>
          <p:nvPr/>
        </p:nvSpPr>
        <p:spPr bwMode="auto">
          <a:xfrm>
            <a:off x="10342307" y="4742821"/>
            <a:ext cx="553462" cy="169963"/>
          </a:xfrm>
          <a:custGeom>
            <a:avLst/>
            <a:gdLst>
              <a:gd name="connsiteX0" fmla="*/ 75185 w 1887728"/>
              <a:gd name="connsiteY0" fmla="*/ 463551 h 509397"/>
              <a:gd name="connsiteX1" fmla="*/ 1812545 w 1887728"/>
              <a:gd name="connsiteY1" fmla="*/ 463551 h 509397"/>
              <a:gd name="connsiteX2" fmla="*/ 1812545 w 1887728"/>
              <a:gd name="connsiteY2" fmla="*/ 509397 h 509397"/>
              <a:gd name="connsiteX3" fmla="*/ 75185 w 1887728"/>
              <a:gd name="connsiteY3" fmla="*/ 509397 h 509397"/>
              <a:gd name="connsiteX4" fmla="*/ 781241 w 1887728"/>
              <a:gd name="connsiteY4" fmla="*/ 254759 h 509397"/>
              <a:gd name="connsiteX5" fmla="*/ 781241 w 1887728"/>
              <a:gd name="connsiteY5" fmla="*/ 360168 h 509397"/>
              <a:gd name="connsiteX6" fmla="*/ 830162 w 1887728"/>
              <a:gd name="connsiteY6" fmla="*/ 360168 h 509397"/>
              <a:gd name="connsiteX7" fmla="*/ 830162 w 1887728"/>
              <a:gd name="connsiteY7" fmla="*/ 387157 h 509397"/>
              <a:gd name="connsiteX8" fmla="*/ 914759 w 1887728"/>
              <a:gd name="connsiteY8" fmla="*/ 387157 h 509397"/>
              <a:gd name="connsiteX9" fmla="*/ 914759 w 1887728"/>
              <a:gd name="connsiteY9" fmla="*/ 360168 h 509397"/>
              <a:gd name="connsiteX10" fmla="*/ 963680 w 1887728"/>
              <a:gd name="connsiteY10" fmla="*/ 360168 h 509397"/>
              <a:gd name="connsiteX11" fmla="*/ 963680 w 1887728"/>
              <a:gd name="connsiteY11" fmla="*/ 254759 h 509397"/>
              <a:gd name="connsiteX12" fmla="*/ 557932 w 1887728"/>
              <a:gd name="connsiteY12" fmla="*/ 254759 h 509397"/>
              <a:gd name="connsiteX13" fmla="*/ 557932 w 1887728"/>
              <a:gd name="connsiteY13" fmla="*/ 360168 h 509397"/>
              <a:gd name="connsiteX14" fmla="*/ 606853 w 1887728"/>
              <a:gd name="connsiteY14" fmla="*/ 360168 h 509397"/>
              <a:gd name="connsiteX15" fmla="*/ 606853 w 1887728"/>
              <a:gd name="connsiteY15" fmla="*/ 387157 h 509397"/>
              <a:gd name="connsiteX16" fmla="*/ 691450 w 1887728"/>
              <a:gd name="connsiteY16" fmla="*/ 387157 h 509397"/>
              <a:gd name="connsiteX17" fmla="*/ 691450 w 1887728"/>
              <a:gd name="connsiteY17" fmla="*/ 360168 h 509397"/>
              <a:gd name="connsiteX18" fmla="*/ 740371 w 1887728"/>
              <a:gd name="connsiteY18" fmla="*/ 360168 h 509397"/>
              <a:gd name="connsiteX19" fmla="*/ 740371 w 1887728"/>
              <a:gd name="connsiteY19" fmla="*/ 254759 h 509397"/>
              <a:gd name="connsiteX20" fmla="*/ 334624 w 1887728"/>
              <a:gd name="connsiteY20" fmla="*/ 254759 h 509397"/>
              <a:gd name="connsiteX21" fmla="*/ 334624 w 1887728"/>
              <a:gd name="connsiteY21" fmla="*/ 360168 h 509397"/>
              <a:gd name="connsiteX22" fmla="*/ 383545 w 1887728"/>
              <a:gd name="connsiteY22" fmla="*/ 360168 h 509397"/>
              <a:gd name="connsiteX23" fmla="*/ 383545 w 1887728"/>
              <a:gd name="connsiteY23" fmla="*/ 387157 h 509397"/>
              <a:gd name="connsiteX24" fmla="*/ 468142 w 1887728"/>
              <a:gd name="connsiteY24" fmla="*/ 387157 h 509397"/>
              <a:gd name="connsiteX25" fmla="*/ 468142 w 1887728"/>
              <a:gd name="connsiteY25" fmla="*/ 360168 h 509397"/>
              <a:gd name="connsiteX26" fmla="*/ 517063 w 1887728"/>
              <a:gd name="connsiteY26" fmla="*/ 360168 h 509397"/>
              <a:gd name="connsiteX27" fmla="*/ 517063 w 1887728"/>
              <a:gd name="connsiteY27" fmla="*/ 254759 h 509397"/>
              <a:gd name="connsiteX28" fmla="*/ 111316 w 1887728"/>
              <a:gd name="connsiteY28" fmla="*/ 254759 h 509397"/>
              <a:gd name="connsiteX29" fmla="*/ 111316 w 1887728"/>
              <a:gd name="connsiteY29" fmla="*/ 360168 h 509397"/>
              <a:gd name="connsiteX30" fmla="*/ 160237 w 1887728"/>
              <a:gd name="connsiteY30" fmla="*/ 360168 h 509397"/>
              <a:gd name="connsiteX31" fmla="*/ 160237 w 1887728"/>
              <a:gd name="connsiteY31" fmla="*/ 387157 h 509397"/>
              <a:gd name="connsiteX32" fmla="*/ 244834 w 1887728"/>
              <a:gd name="connsiteY32" fmla="*/ 387157 h 509397"/>
              <a:gd name="connsiteX33" fmla="*/ 244834 w 1887728"/>
              <a:gd name="connsiteY33" fmla="*/ 360168 h 509397"/>
              <a:gd name="connsiteX34" fmla="*/ 293755 w 1887728"/>
              <a:gd name="connsiteY34" fmla="*/ 360168 h 509397"/>
              <a:gd name="connsiteX35" fmla="*/ 293755 w 1887728"/>
              <a:gd name="connsiteY35" fmla="*/ 254759 h 509397"/>
              <a:gd name="connsiteX36" fmla="*/ 1453685 w 1887728"/>
              <a:gd name="connsiteY36" fmla="*/ 120059 h 509397"/>
              <a:gd name="connsiteX37" fmla="*/ 1453685 w 1887728"/>
              <a:gd name="connsiteY37" fmla="*/ 138191 h 509397"/>
              <a:gd name="connsiteX38" fmla="*/ 1453685 w 1887728"/>
              <a:gd name="connsiteY38" fmla="*/ 145907 h 509397"/>
              <a:gd name="connsiteX39" fmla="*/ 1458435 w 1887728"/>
              <a:gd name="connsiteY39" fmla="*/ 145907 h 509397"/>
              <a:gd name="connsiteX40" fmla="*/ 1518487 w 1887728"/>
              <a:gd name="connsiteY40" fmla="*/ 156323 h 509397"/>
              <a:gd name="connsiteX41" fmla="*/ 1568361 w 1887728"/>
              <a:gd name="connsiteY41" fmla="*/ 189115 h 509397"/>
              <a:gd name="connsiteX42" fmla="*/ 1688804 w 1887728"/>
              <a:gd name="connsiteY42" fmla="*/ 145907 h 509397"/>
              <a:gd name="connsiteX43" fmla="*/ 1688804 w 1887728"/>
              <a:gd name="connsiteY43" fmla="*/ 138191 h 509397"/>
              <a:gd name="connsiteX44" fmla="*/ 1688804 w 1887728"/>
              <a:gd name="connsiteY44" fmla="*/ 120059 h 509397"/>
              <a:gd name="connsiteX45" fmla="*/ 1701697 w 1887728"/>
              <a:gd name="connsiteY45" fmla="*/ 130475 h 509397"/>
              <a:gd name="connsiteX46" fmla="*/ 1742070 w 1887728"/>
              <a:gd name="connsiteY46" fmla="*/ 162881 h 509397"/>
              <a:gd name="connsiteX47" fmla="*/ 1751570 w 1887728"/>
              <a:gd name="connsiteY47" fmla="*/ 170597 h 509397"/>
              <a:gd name="connsiteX48" fmla="*/ 1742070 w 1887728"/>
              <a:gd name="connsiteY48" fmla="*/ 177927 h 509397"/>
              <a:gd name="connsiteX49" fmla="*/ 1701697 w 1887728"/>
              <a:gd name="connsiteY49" fmla="*/ 209176 h 509397"/>
              <a:gd name="connsiteX50" fmla="*/ 1688804 w 1887728"/>
              <a:gd name="connsiteY50" fmla="*/ 219206 h 509397"/>
              <a:gd name="connsiteX51" fmla="*/ 1688804 w 1887728"/>
              <a:gd name="connsiteY51" fmla="*/ 201460 h 509397"/>
              <a:gd name="connsiteX52" fmla="*/ 1688804 w 1887728"/>
              <a:gd name="connsiteY52" fmla="*/ 192201 h 509397"/>
              <a:gd name="connsiteX53" fmla="*/ 1595164 w 1887728"/>
              <a:gd name="connsiteY53" fmla="*/ 223836 h 509397"/>
              <a:gd name="connsiteX54" fmla="*/ 1688804 w 1887728"/>
              <a:gd name="connsiteY54" fmla="*/ 255470 h 509397"/>
              <a:gd name="connsiteX55" fmla="*/ 1688804 w 1887728"/>
              <a:gd name="connsiteY55" fmla="*/ 246597 h 509397"/>
              <a:gd name="connsiteX56" fmla="*/ 1688804 w 1887728"/>
              <a:gd name="connsiteY56" fmla="*/ 228851 h 509397"/>
              <a:gd name="connsiteX57" fmla="*/ 1701697 w 1887728"/>
              <a:gd name="connsiteY57" fmla="*/ 239267 h 509397"/>
              <a:gd name="connsiteX58" fmla="*/ 1742070 w 1887728"/>
              <a:gd name="connsiteY58" fmla="*/ 271673 h 509397"/>
              <a:gd name="connsiteX59" fmla="*/ 1751570 w 1887728"/>
              <a:gd name="connsiteY59" fmla="*/ 279389 h 509397"/>
              <a:gd name="connsiteX60" fmla="*/ 1742070 w 1887728"/>
              <a:gd name="connsiteY60" fmla="*/ 286719 h 509397"/>
              <a:gd name="connsiteX61" fmla="*/ 1701697 w 1887728"/>
              <a:gd name="connsiteY61" fmla="*/ 317968 h 509397"/>
              <a:gd name="connsiteX62" fmla="*/ 1688804 w 1887728"/>
              <a:gd name="connsiteY62" fmla="*/ 327998 h 509397"/>
              <a:gd name="connsiteX63" fmla="*/ 1688804 w 1887728"/>
              <a:gd name="connsiteY63" fmla="*/ 310252 h 509397"/>
              <a:gd name="connsiteX64" fmla="*/ 1688804 w 1887728"/>
              <a:gd name="connsiteY64" fmla="*/ 301765 h 509397"/>
              <a:gd name="connsiteX65" fmla="*/ 1568361 w 1887728"/>
              <a:gd name="connsiteY65" fmla="*/ 258557 h 509397"/>
              <a:gd name="connsiteX66" fmla="*/ 1458435 w 1887728"/>
              <a:gd name="connsiteY66" fmla="*/ 301765 h 509397"/>
              <a:gd name="connsiteX67" fmla="*/ 1453685 w 1887728"/>
              <a:gd name="connsiteY67" fmla="*/ 301765 h 509397"/>
              <a:gd name="connsiteX68" fmla="*/ 1453685 w 1887728"/>
              <a:gd name="connsiteY68" fmla="*/ 310252 h 509397"/>
              <a:gd name="connsiteX69" fmla="*/ 1453685 w 1887728"/>
              <a:gd name="connsiteY69" fmla="*/ 327998 h 509397"/>
              <a:gd name="connsiteX70" fmla="*/ 1441132 w 1887728"/>
              <a:gd name="connsiteY70" fmla="*/ 317968 h 509397"/>
              <a:gd name="connsiteX71" fmla="*/ 1400758 w 1887728"/>
              <a:gd name="connsiteY71" fmla="*/ 286719 h 509397"/>
              <a:gd name="connsiteX72" fmla="*/ 1390919 w 1887728"/>
              <a:gd name="connsiteY72" fmla="*/ 279389 h 509397"/>
              <a:gd name="connsiteX73" fmla="*/ 1400758 w 1887728"/>
              <a:gd name="connsiteY73" fmla="*/ 271673 h 509397"/>
              <a:gd name="connsiteX74" fmla="*/ 1440793 w 1887728"/>
              <a:gd name="connsiteY74" fmla="*/ 239267 h 509397"/>
              <a:gd name="connsiteX75" fmla="*/ 1453685 w 1887728"/>
              <a:gd name="connsiteY75" fmla="*/ 228851 h 509397"/>
              <a:gd name="connsiteX76" fmla="*/ 1453685 w 1887728"/>
              <a:gd name="connsiteY76" fmla="*/ 246597 h 509397"/>
              <a:gd name="connsiteX77" fmla="*/ 1453685 w 1887728"/>
              <a:gd name="connsiteY77" fmla="*/ 255084 h 509397"/>
              <a:gd name="connsiteX78" fmla="*/ 1457757 w 1887728"/>
              <a:gd name="connsiteY78" fmla="*/ 255470 h 509397"/>
              <a:gd name="connsiteX79" fmla="*/ 1541219 w 1887728"/>
              <a:gd name="connsiteY79" fmla="*/ 223836 h 509397"/>
              <a:gd name="connsiteX80" fmla="*/ 1458096 w 1887728"/>
              <a:gd name="connsiteY80" fmla="*/ 192201 h 509397"/>
              <a:gd name="connsiteX81" fmla="*/ 1453685 w 1887728"/>
              <a:gd name="connsiteY81" fmla="*/ 192201 h 509397"/>
              <a:gd name="connsiteX82" fmla="*/ 1453685 w 1887728"/>
              <a:gd name="connsiteY82" fmla="*/ 201460 h 509397"/>
              <a:gd name="connsiteX83" fmla="*/ 1453685 w 1887728"/>
              <a:gd name="connsiteY83" fmla="*/ 219206 h 509397"/>
              <a:gd name="connsiteX84" fmla="*/ 1441132 w 1887728"/>
              <a:gd name="connsiteY84" fmla="*/ 209176 h 509397"/>
              <a:gd name="connsiteX85" fmla="*/ 1400758 w 1887728"/>
              <a:gd name="connsiteY85" fmla="*/ 177927 h 509397"/>
              <a:gd name="connsiteX86" fmla="*/ 1390919 w 1887728"/>
              <a:gd name="connsiteY86" fmla="*/ 170597 h 509397"/>
              <a:gd name="connsiteX87" fmla="*/ 1400758 w 1887728"/>
              <a:gd name="connsiteY87" fmla="*/ 162881 h 509397"/>
              <a:gd name="connsiteX88" fmla="*/ 1440793 w 1887728"/>
              <a:gd name="connsiteY88" fmla="*/ 130475 h 509397"/>
              <a:gd name="connsiteX89" fmla="*/ 1453685 w 1887728"/>
              <a:gd name="connsiteY89" fmla="*/ 120059 h 509397"/>
              <a:gd name="connsiteX90" fmla="*/ 781241 w 1887728"/>
              <a:gd name="connsiteY90" fmla="*/ 70865 h 509397"/>
              <a:gd name="connsiteX91" fmla="*/ 781241 w 1887728"/>
              <a:gd name="connsiteY91" fmla="*/ 176274 h 509397"/>
              <a:gd name="connsiteX92" fmla="*/ 830162 w 1887728"/>
              <a:gd name="connsiteY92" fmla="*/ 176274 h 509397"/>
              <a:gd name="connsiteX93" fmla="*/ 830162 w 1887728"/>
              <a:gd name="connsiteY93" fmla="*/ 203263 h 509397"/>
              <a:gd name="connsiteX94" fmla="*/ 914759 w 1887728"/>
              <a:gd name="connsiteY94" fmla="*/ 203263 h 509397"/>
              <a:gd name="connsiteX95" fmla="*/ 914759 w 1887728"/>
              <a:gd name="connsiteY95" fmla="*/ 176274 h 509397"/>
              <a:gd name="connsiteX96" fmla="*/ 963680 w 1887728"/>
              <a:gd name="connsiteY96" fmla="*/ 176274 h 509397"/>
              <a:gd name="connsiteX97" fmla="*/ 963680 w 1887728"/>
              <a:gd name="connsiteY97" fmla="*/ 70865 h 509397"/>
              <a:gd name="connsiteX98" fmla="*/ 557932 w 1887728"/>
              <a:gd name="connsiteY98" fmla="*/ 70865 h 509397"/>
              <a:gd name="connsiteX99" fmla="*/ 557932 w 1887728"/>
              <a:gd name="connsiteY99" fmla="*/ 176274 h 509397"/>
              <a:gd name="connsiteX100" fmla="*/ 606853 w 1887728"/>
              <a:gd name="connsiteY100" fmla="*/ 176274 h 509397"/>
              <a:gd name="connsiteX101" fmla="*/ 606853 w 1887728"/>
              <a:gd name="connsiteY101" fmla="*/ 203263 h 509397"/>
              <a:gd name="connsiteX102" fmla="*/ 691450 w 1887728"/>
              <a:gd name="connsiteY102" fmla="*/ 203263 h 509397"/>
              <a:gd name="connsiteX103" fmla="*/ 691450 w 1887728"/>
              <a:gd name="connsiteY103" fmla="*/ 176274 h 509397"/>
              <a:gd name="connsiteX104" fmla="*/ 740371 w 1887728"/>
              <a:gd name="connsiteY104" fmla="*/ 176274 h 509397"/>
              <a:gd name="connsiteX105" fmla="*/ 740371 w 1887728"/>
              <a:gd name="connsiteY105" fmla="*/ 70865 h 509397"/>
              <a:gd name="connsiteX106" fmla="*/ 334624 w 1887728"/>
              <a:gd name="connsiteY106" fmla="*/ 70865 h 509397"/>
              <a:gd name="connsiteX107" fmla="*/ 334624 w 1887728"/>
              <a:gd name="connsiteY107" fmla="*/ 176274 h 509397"/>
              <a:gd name="connsiteX108" fmla="*/ 383545 w 1887728"/>
              <a:gd name="connsiteY108" fmla="*/ 176274 h 509397"/>
              <a:gd name="connsiteX109" fmla="*/ 383545 w 1887728"/>
              <a:gd name="connsiteY109" fmla="*/ 203263 h 509397"/>
              <a:gd name="connsiteX110" fmla="*/ 468142 w 1887728"/>
              <a:gd name="connsiteY110" fmla="*/ 203263 h 509397"/>
              <a:gd name="connsiteX111" fmla="*/ 468142 w 1887728"/>
              <a:gd name="connsiteY111" fmla="*/ 176274 h 509397"/>
              <a:gd name="connsiteX112" fmla="*/ 517063 w 1887728"/>
              <a:gd name="connsiteY112" fmla="*/ 176274 h 509397"/>
              <a:gd name="connsiteX113" fmla="*/ 517063 w 1887728"/>
              <a:gd name="connsiteY113" fmla="*/ 70865 h 509397"/>
              <a:gd name="connsiteX114" fmla="*/ 111316 w 1887728"/>
              <a:gd name="connsiteY114" fmla="*/ 70865 h 509397"/>
              <a:gd name="connsiteX115" fmla="*/ 111316 w 1887728"/>
              <a:gd name="connsiteY115" fmla="*/ 176274 h 509397"/>
              <a:gd name="connsiteX116" fmla="*/ 160237 w 1887728"/>
              <a:gd name="connsiteY116" fmla="*/ 176274 h 509397"/>
              <a:gd name="connsiteX117" fmla="*/ 160237 w 1887728"/>
              <a:gd name="connsiteY117" fmla="*/ 203263 h 509397"/>
              <a:gd name="connsiteX118" fmla="*/ 244834 w 1887728"/>
              <a:gd name="connsiteY118" fmla="*/ 203263 h 509397"/>
              <a:gd name="connsiteX119" fmla="*/ 244834 w 1887728"/>
              <a:gd name="connsiteY119" fmla="*/ 176274 h 509397"/>
              <a:gd name="connsiteX120" fmla="*/ 293755 w 1887728"/>
              <a:gd name="connsiteY120" fmla="*/ 176274 h 509397"/>
              <a:gd name="connsiteX121" fmla="*/ 293755 w 1887728"/>
              <a:gd name="connsiteY121" fmla="*/ 70865 h 509397"/>
              <a:gd name="connsiteX122" fmla="*/ 1329944 w 1887728"/>
              <a:gd name="connsiteY122" fmla="*/ 65882 h 509397"/>
              <a:gd name="connsiteX123" fmla="*/ 1329944 w 1887728"/>
              <a:gd name="connsiteY123" fmla="*/ 382174 h 509397"/>
              <a:gd name="connsiteX124" fmla="*/ 1812544 w 1887728"/>
              <a:gd name="connsiteY124" fmla="*/ 382174 h 509397"/>
              <a:gd name="connsiteX125" fmla="*/ 1812544 w 1887728"/>
              <a:gd name="connsiteY125" fmla="*/ 65882 h 509397"/>
              <a:gd name="connsiteX126" fmla="*/ 0 w 1887728"/>
              <a:gd name="connsiteY126" fmla="*/ 0 h 509397"/>
              <a:gd name="connsiteX127" fmla="*/ 1887728 w 1887728"/>
              <a:gd name="connsiteY127" fmla="*/ 0 h 509397"/>
              <a:gd name="connsiteX128" fmla="*/ 1887728 w 1887728"/>
              <a:gd name="connsiteY128" fmla="*/ 448056 h 509397"/>
              <a:gd name="connsiteX129" fmla="*/ 0 w 1887728"/>
              <a:gd name="connsiteY129" fmla="*/ 448056 h 50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887728" h="509397">
                <a:moveTo>
                  <a:pt x="75185" y="463551"/>
                </a:moveTo>
                <a:lnTo>
                  <a:pt x="1812545" y="463551"/>
                </a:lnTo>
                <a:lnTo>
                  <a:pt x="1812545" y="509397"/>
                </a:lnTo>
                <a:lnTo>
                  <a:pt x="75185" y="509397"/>
                </a:lnTo>
                <a:close/>
                <a:moveTo>
                  <a:pt x="781241" y="254759"/>
                </a:moveTo>
                <a:lnTo>
                  <a:pt x="781241" y="360168"/>
                </a:lnTo>
                <a:lnTo>
                  <a:pt x="830162" y="360168"/>
                </a:lnTo>
                <a:lnTo>
                  <a:pt x="830162" y="387157"/>
                </a:lnTo>
                <a:lnTo>
                  <a:pt x="914759" y="387157"/>
                </a:lnTo>
                <a:lnTo>
                  <a:pt x="914759" y="360168"/>
                </a:lnTo>
                <a:lnTo>
                  <a:pt x="963680" y="360168"/>
                </a:lnTo>
                <a:lnTo>
                  <a:pt x="963680" y="254759"/>
                </a:lnTo>
                <a:close/>
                <a:moveTo>
                  <a:pt x="557932" y="254759"/>
                </a:moveTo>
                <a:lnTo>
                  <a:pt x="557932" y="360168"/>
                </a:lnTo>
                <a:lnTo>
                  <a:pt x="606853" y="360168"/>
                </a:lnTo>
                <a:lnTo>
                  <a:pt x="606853" y="387157"/>
                </a:lnTo>
                <a:lnTo>
                  <a:pt x="691450" y="387157"/>
                </a:lnTo>
                <a:lnTo>
                  <a:pt x="691450" y="360168"/>
                </a:lnTo>
                <a:lnTo>
                  <a:pt x="740371" y="360168"/>
                </a:lnTo>
                <a:lnTo>
                  <a:pt x="740371" y="254759"/>
                </a:lnTo>
                <a:close/>
                <a:moveTo>
                  <a:pt x="334624" y="254759"/>
                </a:moveTo>
                <a:lnTo>
                  <a:pt x="334624" y="360168"/>
                </a:lnTo>
                <a:lnTo>
                  <a:pt x="383545" y="360168"/>
                </a:lnTo>
                <a:lnTo>
                  <a:pt x="383545" y="387157"/>
                </a:lnTo>
                <a:lnTo>
                  <a:pt x="468142" y="387157"/>
                </a:lnTo>
                <a:lnTo>
                  <a:pt x="468142" y="360168"/>
                </a:lnTo>
                <a:lnTo>
                  <a:pt x="517063" y="360168"/>
                </a:lnTo>
                <a:lnTo>
                  <a:pt x="517063" y="254759"/>
                </a:lnTo>
                <a:close/>
                <a:moveTo>
                  <a:pt x="111316" y="254759"/>
                </a:moveTo>
                <a:lnTo>
                  <a:pt x="111316" y="360168"/>
                </a:lnTo>
                <a:lnTo>
                  <a:pt x="160237" y="360168"/>
                </a:lnTo>
                <a:lnTo>
                  <a:pt x="160237" y="387157"/>
                </a:lnTo>
                <a:lnTo>
                  <a:pt x="244834" y="387157"/>
                </a:lnTo>
                <a:lnTo>
                  <a:pt x="244834" y="360168"/>
                </a:lnTo>
                <a:lnTo>
                  <a:pt x="293755" y="360168"/>
                </a:lnTo>
                <a:lnTo>
                  <a:pt x="293755" y="254759"/>
                </a:lnTo>
                <a:close/>
                <a:moveTo>
                  <a:pt x="1453685" y="120059"/>
                </a:moveTo>
                <a:cubicBezTo>
                  <a:pt x="1453685" y="120059"/>
                  <a:pt x="1453685" y="120059"/>
                  <a:pt x="1453685" y="138191"/>
                </a:cubicBezTo>
                <a:cubicBezTo>
                  <a:pt x="1453685" y="138191"/>
                  <a:pt x="1453685" y="138191"/>
                  <a:pt x="1453685" y="145907"/>
                </a:cubicBezTo>
                <a:cubicBezTo>
                  <a:pt x="1455382" y="145907"/>
                  <a:pt x="1456739" y="145907"/>
                  <a:pt x="1458435" y="145907"/>
                </a:cubicBezTo>
                <a:cubicBezTo>
                  <a:pt x="1473363" y="145907"/>
                  <a:pt x="1495756" y="147836"/>
                  <a:pt x="1518487" y="156323"/>
                </a:cubicBezTo>
                <a:cubicBezTo>
                  <a:pt x="1538165" y="163653"/>
                  <a:pt x="1554790" y="174455"/>
                  <a:pt x="1568361" y="189115"/>
                </a:cubicBezTo>
                <a:cubicBezTo>
                  <a:pt x="1596860" y="160953"/>
                  <a:pt x="1638591" y="145907"/>
                  <a:pt x="1688804" y="145907"/>
                </a:cubicBezTo>
                <a:cubicBezTo>
                  <a:pt x="1688804" y="145907"/>
                  <a:pt x="1688804" y="145907"/>
                  <a:pt x="1688804" y="138191"/>
                </a:cubicBezTo>
                <a:cubicBezTo>
                  <a:pt x="1688804" y="138191"/>
                  <a:pt x="1688804" y="138191"/>
                  <a:pt x="1688804" y="120059"/>
                </a:cubicBezTo>
                <a:cubicBezTo>
                  <a:pt x="1688804" y="120059"/>
                  <a:pt x="1688804" y="120059"/>
                  <a:pt x="1701697" y="130475"/>
                </a:cubicBezTo>
                <a:cubicBezTo>
                  <a:pt x="1701697" y="130475"/>
                  <a:pt x="1701697" y="130475"/>
                  <a:pt x="1742070" y="162881"/>
                </a:cubicBezTo>
                <a:cubicBezTo>
                  <a:pt x="1742070" y="162881"/>
                  <a:pt x="1742070" y="162881"/>
                  <a:pt x="1751570" y="170597"/>
                </a:cubicBezTo>
                <a:cubicBezTo>
                  <a:pt x="1751570" y="170597"/>
                  <a:pt x="1751570" y="170597"/>
                  <a:pt x="1742070" y="177927"/>
                </a:cubicBezTo>
                <a:cubicBezTo>
                  <a:pt x="1742070" y="177927"/>
                  <a:pt x="1742070" y="177927"/>
                  <a:pt x="1701697" y="209176"/>
                </a:cubicBezTo>
                <a:cubicBezTo>
                  <a:pt x="1701697" y="209176"/>
                  <a:pt x="1701697" y="209176"/>
                  <a:pt x="1688804" y="219206"/>
                </a:cubicBezTo>
                <a:cubicBezTo>
                  <a:pt x="1688804" y="219206"/>
                  <a:pt x="1688804" y="219206"/>
                  <a:pt x="1688804" y="201460"/>
                </a:cubicBezTo>
                <a:cubicBezTo>
                  <a:pt x="1688804" y="201460"/>
                  <a:pt x="1688804" y="201460"/>
                  <a:pt x="1688804" y="192201"/>
                </a:cubicBezTo>
                <a:cubicBezTo>
                  <a:pt x="1648769" y="192201"/>
                  <a:pt x="1616199" y="203003"/>
                  <a:pt x="1595164" y="223836"/>
                </a:cubicBezTo>
                <a:cubicBezTo>
                  <a:pt x="1616199" y="244282"/>
                  <a:pt x="1648769" y="255470"/>
                  <a:pt x="1688804" y="255470"/>
                </a:cubicBezTo>
                <a:cubicBezTo>
                  <a:pt x="1688804" y="255470"/>
                  <a:pt x="1688804" y="255470"/>
                  <a:pt x="1688804" y="246597"/>
                </a:cubicBezTo>
                <a:cubicBezTo>
                  <a:pt x="1688804" y="246597"/>
                  <a:pt x="1688804" y="246597"/>
                  <a:pt x="1688804" y="228851"/>
                </a:cubicBezTo>
                <a:cubicBezTo>
                  <a:pt x="1688804" y="228851"/>
                  <a:pt x="1688804" y="228851"/>
                  <a:pt x="1701697" y="239267"/>
                </a:cubicBezTo>
                <a:lnTo>
                  <a:pt x="1742070" y="271673"/>
                </a:lnTo>
                <a:cubicBezTo>
                  <a:pt x="1742070" y="271673"/>
                  <a:pt x="1742070" y="271673"/>
                  <a:pt x="1751570" y="279389"/>
                </a:cubicBezTo>
                <a:cubicBezTo>
                  <a:pt x="1751570" y="279389"/>
                  <a:pt x="1751570" y="279389"/>
                  <a:pt x="1742070" y="286719"/>
                </a:cubicBezTo>
                <a:cubicBezTo>
                  <a:pt x="1742070" y="286719"/>
                  <a:pt x="1742070" y="286719"/>
                  <a:pt x="1701697" y="317968"/>
                </a:cubicBezTo>
                <a:cubicBezTo>
                  <a:pt x="1701697" y="317968"/>
                  <a:pt x="1701697" y="317968"/>
                  <a:pt x="1688804" y="327998"/>
                </a:cubicBezTo>
                <a:cubicBezTo>
                  <a:pt x="1688804" y="327998"/>
                  <a:pt x="1688804" y="327998"/>
                  <a:pt x="1688804" y="310252"/>
                </a:cubicBezTo>
                <a:cubicBezTo>
                  <a:pt x="1688804" y="310252"/>
                  <a:pt x="1688804" y="310252"/>
                  <a:pt x="1688804" y="301765"/>
                </a:cubicBezTo>
                <a:cubicBezTo>
                  <a:pt x="1638591" y="301765"/>
                  <a:pt x="1596521" y="286333"/>
                  <a:pt x="1568361" y="258557"/>
                </a:cubicBezTo>
                <a:cubicBezTo>
                  <a:pt x="1533755" y="295978"/>
                  <a:pt x="1484899" y="301765"/>
                  <a:pt x="1458435" y="301765"/>
                </a:cubicBezTo>
                <a:cubicBezTo>
                  <a:pt x="1456739" y="301765"/>
                  <a:pt x="1455382" y="301765"/>
                  <a:pt x="1453685" y="301765"/>
                </a:cubicBezTo>
                <a:cubicBezTo>
                  <a:pt x="1453685" y="301765"/>
                  <a:pt x="1453685" y="301765"/>
                  <a:pt x="1453685" y="310252"/>
                </a:cubicBezTo>
                <a:cubicBezTo>
                  <a:pt x="1453685" y="310252"/>
                  <a:pt x="1453685" y="310252"/>
                  <a:pt x="1453685" y="327998"/>
                </a:cubicBezTo>
                <a:cubicBezTo>
                  <a:pt x="1453685" y="327998"/>
                  <a:pt x="1453685" y="327998"/>
                  <a:pt x="1441132" y="317968"/>
                </a:cubicBezTo>
                <a:cubicBezTo>
                  <a:pt x="1441132" y="317968"/>
                  <a:pt x="1441132" y="317968"/>
                  <a:pt x="1400758" y="286719"/>
                </a:cubicBezTo>
                <a:cubicBezTo>
                  <a:pt x="1400758" y="286719"/>
                  <a:pt x="1400758" y="286719"/>
                  <a:pt x="1390919" y="279389"/>
                </a:cubicBezTo>
                <a:cubicBezTo>
                  <a:pt x="1390919" y="279389"/>
                  <a:pt x="1390919" y="279389"/>
                  <a:pt x="1400758" y="271673"/>
                </a:cubicBezTo>
                <a:cubicBezTo>
                  <a:pt x="1400758" y="271673"/>
                  <a:pt x="1400758" y="271673"/>
                  <a:pt x="1440793" y="239267"/>
                </a:cubicBezTo>
                <a:cubicBezTo>
                  <a:pt x="1440793" y="239267"/>
                  <a:pt x="1440793" y="239267"/>
                  <a:pt x="1453685" y="228851"/>
                </a:cubicBezTo>
                <a:cubicBezTo>
                  <a:pt x="1453685" y="228851"/>
                  <a:pt x="1453685" y="228851"/>
                  <a:pt x="1453685" y="246597"/>
                </a:cubicBezTo>
                <a:cubicBezTo>
                  <a:pt x="1453685" y="246597"/>
                  <a:pt x="1453685" y="246597"/>
                  <a:pt x="1453685" y="255084"/>
                </a:cubicBezTo>
                <a:cubicBezTo>
                  <a:pt x="1455043" y="255470"/>
                  <a:pt x="1456400" y="255470"/>
                  <a:pt x="1457757" y="255470"/>
                </a:cubicBezTo>
                <a:cubicBezTo>
                  <a:pt x="1478453" y="255470"/>
                  <a:pt x="1516791" y="251227"/>
                  <a:pt x="1541219" y="223836"/>
                </a:cubicBezTo>
                <a:cubicBezTo>
                  <a:pt x="1517130" y="196445"/>
                  <a:pt x="1479810" y="192201"/>
                  <a:pt x="1458096" y="192201"/>
                </a:cubicBezTo>
                <a:cubicBezTo>
                  <a:pt x="1456739" y="192201"/>
                  <a:pt x="1455043" y="192201"/>
                  <a:pt x="1453685" y="192201"/>
                </a:cubicBezTo>
                <a:cubicBezTo>
                  <a:pt x="1453685" y="192201"/>
                  <a:pt x="1453685" y="192201"/>
                  <a:pt x="1453685" y="201460"/>
                </a:cubicBezTo>
                <a:cubicBezTo>
                  <a:pt x="1453685" y="201460"/>
                  <a:pt x="1453685" y="201460"/>
                  <a:pt x="1453685" y="219206"/>
                </a:cubicBezTo>
                <a:cubicBezTo>
                  <a:pt x="1453685" y="219206"/>
                  <a:pt x="1453685" y="219206"/>
                  <a:pt x="1441132" y="209176"/>
                </a:cubicBezTo>
                <a:cubicBezTo>
                  <a:pt x="1441132" y="209176"/>
                  <a:pt x="1441132" y="209176"/>
                  <a:pt x="1400758" y="177927"/>
                </a:cubicBezTo>
                <a:cubicBezTo>
                  <a:pt x="1400758" y="177927"/>
                  <a:pt x="1400758" y="177927"/>
                  <a:pt x="1390919" y="170597"/>
                </a:cubicBezTo>
                <a:cubicBezTo>
                  <a:pt x="1390919" y="170597"/>
                  <a:pt x="1390919" y="170597"/>
                  <a:pt x="1400758" y="162881"/>
                </a:cubicBezTo>
                <a:cubicBezTo>
                  <a:pt x="1400758" y="162881"/>
                  <a:pt x="1400758" y="162881"/>
                  <a:pt x="1440793" y="130475"/>
                </a:cubicBezTo>
                <a:cubicBezTo>
                  <a:pt x="1440793" y="130475"/>
                  <a:pt x="1440793" y="130475"/>
                  <a:pt x="1453685" y="120059"/>
                </a:cubicBezTo>
                <a:close/>
                <a:moveTo>
                  <a:pt x="781241" y="70865"/>
                </a:moveTo>
                <a:lnTo>
                  <a:pt x="781241" y="176274"/>
                </a:lnTo>
                <a:lnTo>
                  <a:pt x="830162" y="176274"/>
                </a:lnTo>
                <a:lnTo>
                  <a:pt x="830162" y="203263"/>
                </a:lnTo>
                <a:lnTo>
                  <a:pt x="914759" y="203263"/>
                </a:lnTo>
                <a:lnTo>
                  <a:pt x="914759" y="176274"/>
                </a:lnTo>
                <a:lnTo>
                  <a:pt x="963680" y="176274"/>
                </a:lnTo>
                <a:lnTo>
                  <a:pt x="963680" y="70865"/>
                </a:lnTo>
                <a:close/>
                <a:moveTo>
                  <a:pt x="557932" y="70865"/>
                </a:moveTo>
                <a:lnTo>
                  <a:pt x="557932" y="176274"/>
                </a:lnTo>
                <a:lnTo>
                  <a:pt x="606853" y="176274"/>
                </a:lnTo>
                <a:lnTo>
                  <a:pt x="606853" y="203263"/>
                </a:lnTo>
                <a:lnTo>
                  <a:pt x="691450" y="203263"/>
                </a:lnTo>
                <a:lnTo>
                  <a:pt x="691450" y="176274"/>
                </a:lnTo>
                <a:lnTo>
                  <a:pt x="740371" y="176274"/>
                </a:lnTo>
                <a:lnTo>
                  <a:pt x="740371" y="70865"/>
                </a:lnTo>
                <a:close/>
                <a:moveTo>
                  <a:pt x="334624" y="70865"/>
                </a:moveTo>
                <a:lnTo>
                  <a:pt x="334624" y="176274"/>
                </a:lnTo>
                <a:lnTo>
                  <a:pt x="383545" y="176274"/>
                </a:lnTo>
                <a:lnTo>
                  <a:pt x="383545" y="203263"/>
                </a:lnTo>
                <a:lnTo>
                  <a:pt x="468142" y="203263"/>
                </a:lnTo>
                <a:lnTo>
                  <a:pt x="468142" y="176274"/>
                </a:lnTo>
                <a:lnTo>
                  <a:pt x="517063" y="176274"/>
                </a:lnTo>
                <a:lnTo>
                  <a:pt x="517063" y="70865"/>
                </a:lnTo>
                <a:close/>
                <a:moveTo>
                  <a:pt x="111316" y="70865"/>
                </a:moveTo>
                <a:lnTo>
                  <a:pt x="111316" y="176274"/>
                </a:lnTo>
                <a:lnTo>
                  <a:pt x="160237" y="176274"/>
                </a:lnTo>
                <a:lnTo>
                  <a:pt x="160237" y="203263"/>
                </a:lnTo>
                <a:lnTo>
                  <a:pt x="244834" y="203263"/>
                </a:lnTo>
                <a:lnTo>
                  <a:pt x="244834" y="176274"/>
                </a:lnTo>
                <a:lnTo>
                  <a:pt x="293755" y="176274"/>
                </a:lnTo>
                <a:lnTo>
                  <a:pt x="293755" y="70865"/>
                </a:lnTo>
                <a:close/>
                <a:moveTo>
                  <a:pt x="1329944" y="65882"/>
                </a:moveTo>
                <a:lnTo>
                  <a:pt x="1329944" y="382174"/>
                </a:lnTo>
                <a:lnTo>
                  <a:pt x="1812544" y="382174"/>
                </a:lnTo>
                <a:lnTo>
                  <a:pt x="1812544" y="65882"/>
                </a:lnTo>
                <a:close/>
                <a:moveTo>
                  <a:pt x="0" y="0"/>
                </a:moveTo>
                <a:lnTo>
                  <a:pt x="1887728" y="0"/>
                </a:lnTo>
                <a:lnTo>
                  <a:pt x="1887728" y="448056"/>
                </a:lnTo>
                <a:lnTo>
                  <a:pt x="0" y="4480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6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grpSp>
        <p:nvGrpSpPr>
          <p:cNvPr id="329" name="Group 328"/>
          <p:cNvGrpSpPr/>
          <p:nvPr/>
        </p:nvGrpSpPr>
        <p:grpSpPr>
          <a:xfrm>
            <a:off x="11377561" y="4621165"/>
            <a:ext cx="654938" cy="413274"/>
            <a:chOff x="8530560" y="3154687"/>
            <a:chExt cx="1005840" cy="634698"/>
          </a:xfrm>
        </p:grpSpPr>
        <p:sp>
          <p:nvSpPr>
            <p:cNvPr id="330" name="Freeform 329"/>
            <p:cNvSpPr/>
            <p:nvPr/>
          </p:nvSpPr>
          <p:spPr bwMode="auto">
            <a:xfrm>
              <a:off x="8530560" y="3154687"/>
              <a:ext cx="1005840" cy="197038"/>
            </a:xfrm>
            <a:custGeom>
              <a:avLst/>
              <a:gdLst>
                <a:gd name="connsiteX0" fmla="*/ 864322 w 1005840"/>
                <a:gd name="connsiteY0" fmla="*/ 111932 h 197038"/>
                <a:gd name="connsiteX1" fmla="*/ 864322 w 1005840"/>
                <a:gd name="connsiteY1" fmla="*/ 157652 h 197038"/>
                <a:gd name="connsiteX2" fmla="*/ 928330 w 1005840"/>
                <a:gd name="connsiteY2" fmla="*/ 157652 h 197038"/>
                <a:gd name="connsiteX3" fmla="*/ 928330 w 1005840"/>
                <a:gd name="connsiteY3" fmla="*/ 111932 h 197038"/>
                <a:gd name="connsiteX4" fmla="*/ 759547 w 1005840"/>
                <a:gd name="connsiteY4" fmla="*/ 111932 h 197038"/>
                <a:gd name="connsiteX5" fmla="*/ 759547 w 1005840"/>
                <a:gd name="connsiteY5" fmla="*/ 157652 h 197038"/>
                <a:gd name="connsiteX6" fmla="*/ 823555 w 1005840"/>
                <a:gd name="connsiteY6" fmla="*/ 157652 h 197038"/>
                <a:gd name="connsiteX7" fmla="*/ 823555 w 1005840"/>
                <a:gd name="connsiteY7" fmla="*/ 111932 h 197038"/>
                <a:gd name="connsiteX8" fmla="*/ 642939 w 1005840"/>
                <a:gd name="connsiteY8" fmla="*/ 75659 h 197038"/>
                <a:gd name="connsiteX9" fmla="*/ 642939 w 1005840"/>
                <a:gd name="connsiteY9" fmla="*/ 121379 h 197038"/>
                <a:gd name="connsiteX10" fmla="*/ 688659 w 1005840"/>
                <a:gd name="connsiteY10" fmla="*/ 121379 h 197038"/>
                <a:gd name="connsiteX11" fmla="*/ 688659 w 1005840"/>
                <a:gd name="connsiteY11" fmla="*/ 75659 h 197038"/>
                <a:gd name="connsiteX12" fmla="*/ 561974 w 1005840"/>
                <a:gd name="connsiteY12" fmla="*/ 75659 h 197038"/>
                <a:gd name="connsiteX13" fmla="*/ 561974 w 1005840"/>
                <a:gd name="connsiteY13" fmla="*/ 121379 h 197038"/>
                <a:gd name="connsiteX14" fmla="*/ 607694 w 1005840"/>
                <a:gd name="connsiteY14" fmla="*/ 121379 h 197038"/>
                <a:gd name="connsiteX15" fmla="*/ 607694 w 1005840"/>
                <a:gd name="connsiteY15" fmla="*/ 75659 h 197038"/>
                <a:gd name="connsiteX16" fmla="*/ 481012 w 1005840"/>
                <a:gd name="connsiteY16" fmla="*/ 75659 h 197038"/>
                <a:gd name="connsiteX17" fmla="*/ 481012 w 1005840"/>
                <a:gd name="connsiteY17" fmla="*/ 121379 h 197038"/>
                <a:gd name="connsiteX18" fmla="*/ 526732 w 1005840"/>
                <a:gd name="connsiteY18" fmla="*/ 121379 h 197038"/>
                <a:gd name="connsiteX19" fmla="*/ 526732 w 1005840"/>
                <a:gd name="connsiteY19" fmla="*/ 75659 h 197038"/>
                <a:gd name="connsiteX20" fmla="*/ 400050 w 1005840"/>
                <a:gd name="connsiteY20" fmla="*/ 75659 h 197038"/>
                <a:gd name="connsiteX21" fmla="*/ 400050 w 1005840"/>
                <a:gd name="connsiteY21" fmla="*/ 121379 h 197038"/>
                <a:gd name="connsiteX22" fmla="*/ 445770 w 1005840"/>
                <a:gd name="connsiteY22" fmla="*/ 121379 h 197038"/>
                <a:gd name="connsiteX23" fmla="*/ 445770 w 1005840"/>
                <a:gd name="connsiteY23" fmla="*/ 75659 h 197038"/>
                <a:gd name="connsiteX24" fmla="*/ 319088 w 1005840"/>
                <a:gd name="connsiteY24" fmla="*/ 75659 h 197038"/>
                <a:gd name="connsiteX25" fmla="*/ 319088 w 1005840"/>
                <a:gd name="connsiteY25" fmla="*/ 121379 h 197038"/>
                <a:gd name="connsiteX26" fmla="*/ 364808 w 1005840"/>
                <a:gd name="connsiteY26" fmla="*/ 121379 h 197038"/>
                <a:gd name="connsiteX27" fmla="*/ 364808 w 1005840"/>
                <a:gd name="connsiteY27" fmla="*/ 75659 h 197038"/>
                <a:gd name="connsiteX28" fmla="*/ 238126 w 1005840"/>
                <a:gd name="connsiteY28" fmla="*/ 75659 h 197038"/>
                <a:gd name="connsiteX29" fmla="*/ 238126 w 1005840"/>
                <a:gd name="connsiteY29" fmla="*/ 121379 h 197038"/>
                <a:gd name="connsiteX30" fmla="*/ 283846 w 1005840"/>
                <a:gd name="connsiteY30" fmla="*/ 121379 h 197038"/>
                <a:gd name="connsiteX31" fmla="*/ 283846 w 1005840"/>
                <a:gd name="connsiteY31" fmla="*/ 75659 h 197038"/>
                <a:gd name="connsiteX32" fmla="*/ 157164 w 1005840"/>
                <a:gd name="connsiteY32" fmla="*/ 75659 h 197038"/>
                <a:gd name="connsiteX33" fmla="*/ 157164 w 1005840"/>
                <a:gd name="connsiteY33" fmla="*/ 121379 h 197038"/>
                <a:gd name="connsiteX34" fmla="*/ 202884 w 1005840"/>
                <a:gd name="connsiteY34" fmla="*/ 121379 h 197038"/>
                <a:gd name="connsiteX35" fmla="*/ 202884 w 1005840"/>
                <a:gd name="connsiteY35" fmla="*/ 75659 h 197038"/>
                <a:gd name="connsiteX36" fmla="*/ 76202 w 1005840"/>
                <a:gd name="connsiteY36" fmla="*/ 75659 h 197038"/>
                <a:gd name="connsiteX37" fmla="*/ 76202 w 1005840"/>
                <a:gd name="connsiteY37" fmla="*/ 121379 h 197038"/>
                <a:gd name="connsiteX38" fmla="*/ 121922 w 1005840"/>
                <a:gd name="connsiteY38" fmla="*/ 121379 h 197038"/>
                <a:gd name="connsiteX39" fmla="*/ 121922 w 1005840"/>
                <a:gd name="connsiteY39" fmla="*/ 75659 h 197038"/>
                <a:gd name="connsiteX40" fmla="*/ 864322 w 1005840"/>
                <a:gd name="connsiteY40" fmla="*/ 43672 h 197038"/>
                <a:gd name="connsiteX41" fmla="*/ 864322 w 1005840"/>
                <a:gd name="connsiteY41" fmla="*/ 89392 h 197038"/>
                <a:gd name="connsiteX42" fmla="*/ 928330 w 1005840"/>
                <a:gd name="connsiteY42" fmla="*/ 89392 h 197038"/>
                <a:gd name="connsiteX43" fmla="*/ 928330 w 1005840"/>
                <a:gd name="connsiteY43" fmla="*/ 43672 h 197038"/>
                <a:gd name="connsiteX44" fmla="*/ 759547 w 1005840"/>
                <a:gd name="connsiteY44" fmla="*/ 43672 h 197038"/>
                <a:gd name="connsiteX45" fmla="*/ 759547 w 1005840"/>
                <a:gd name="connsiteY45" fmla="*/ 89392 h 197038"/>
                <a:gd name="connsiteX46" fmla="*/ 823555 w 1005840"/>
                <a:gd name="connsiteY46" fmla="*/ 89392 h 197038"/>
                <a:gd name="connsiteX47" fmla="*/ 823555 w 1005840"/>
                <a:gd name="connsiteY47" fmla="*/ 43672 h 197038"/>
                <a:gd name="connsiteX48" fmla="*/ 0 w 1005840"/>
                <a:gd name="connsiteY48" fmla="*/ 0 h 197038"/>
                <a:gd name="connsiteX49" fmla="*/ 1005840 w 1005840"/>
                <a:gd name="connsiteY49" fmla="*/ 0 h 197038"/>
                <a:gd name="connsiteX50" fmla="*/ 1005840 w 1005840"/>
                <a:gd name="connsiteY50" fmla="*/ 197038 h 197038"/>
                <a:gd name="connsiteX51" fmla="*/ 0 w 1005840"/>
                <a:gd name="connsiteY51" fmla="*/ 197038 h 19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05840" h="197038">
                  <a:moveTo>
                    <a:pt x="864322" y="111932"/>
                  </a:moveTo>
                  <a:lnTo>
                    <a:pt x="864322" y="157652"/>
                  </a:lnTo>
                  <a:lnTo>
                    <a:pt x="928330" y="157652"/>
                  </a:lnTo>
                  <a:lnTo>
                    <a:pt x="928330" y="111932"/>
                  </a:lnTo>
                  <a:close/>
                  <a:moveTo>
                    <a:pt x="759547" y="111932"/>
                  </a:moveTo>
                  <a:lnTo>
                    <a:pt x="759547" y="157652"/>
                  </a:lnTo>
                  <a:lnTo>
                    <a:pt x="823555" y="157652"/>
                  </a:lnTo>
                  <a:lnTo>
                    <a:pt x="823555" y="111932"/>
                  </a:lnTo>
                  <a:close/>
                  <a:moveTo>
                    <a:pt x="642939" y="75659"/>
                  </a:moveTo>
                  <a:lnTo>
                    <a:pt x="642939" y="121379"/>
                  </a:lnTo>
                  <a:lnTo>
                    <a:pt x="688659" y="121379"/>
                  </a:lnTo>
                  <a:lnTo>
                    <a:pt x="688659" y="75659"/>
                  </a:lnTo>
                  <a:close/>
                  <a:moveTo>
                    <a:pt x="561974" y="75659"/>
                  </a:moveTo>
                  <a:lnTo>
                    <a:pt x="561974" y="121379"/>
                  </a:lnTo>
                  <a:lnTo>
                    <a:pt x="607694" y="121379"/>
                  </a:lnTo>
                  <a:lnTo>
                    <a:pt x="607694" y="75659"/>
                  </a:lnTo>
                  <a:close/>
                  <a:moveTo>
                    <a:pt x="481012" y="75659"/>
                  </a:moveTo>
                  <a:lnTo>
                    <a:pt x="481012" y="121379"/>
                  </a:lnTo>
                  <a:lnTo>
                    <a:pt x="526732" y="121379"/>
                  </a:lnTo>
                  <a:lnTo>
                    <a:pt x="526732" y="75659"/>
                  </a:lnTo>
                  <a:close/>
                  <a:moveTo>
                    <a:pt x="400050" y="75659"/>
                  </a:moveTo>
                  <a:lnTo>
                    <a:pt x="400050" y="121379"/>
                  </a:lnTo>
                  <a:lnTo>
                    <a:pt x="445770" y="121379"/>
                  </a:lnTo>
                  <a:lnTo>
                    <a:pt x="445770" y="75659"/>
                  </a:lnTo>
                  <a:close/>
                  <a:moveTo>
                    <a:pt x="319088" y="75659"/>
                  </a:moveTo>
                  <a:lnTo>
                    <a:pt x="319088" y="121379"/>
                  </a:lnTo>
                  <a:lnTo>
                    <a:pt x="364808" y="121379"/>
                  </a:lnTo>
                  <a:lnTo>
                    <a:pt x="364808" y="75659"/>
                  </a:lnTo>
                  <a:close/>
                  <a:moveTo>
                    <a:pt x="238126" y="75659"/>
                  </a:moveTo>
                  <a:lnTo>
                    <a:pt x="238126" y="121379"/>
                  </a:lnTo>
                  <a:lnTo>
                    <a:pt x="283846" y="121379"/>
                  </a:lnTo>
                  <a:lnTo>
                    <a:pt x="283846" y="75659"/>
                  </a:lnTo>
                  <a:close/>
                  <a:moveTo>
                    <a:pt x="157164" y="75659"/>
                  </a:moveTo>
                  <a:lnTo>
                    <a:pt x="157164" y="121379"/>
                  </a:lnTo>
                  <a:lnTo>
                    <a:pt x="202884" y="121379"/>
                  </a:lnTo>
                  <a:lnTo>
                    <a:pt x="202884" y="75659"/>
                  </a:lnTo>
                  <a:close/>
                  <a:moveTo>
                    <a:pt x="76202" y="75659"/>
                  </a:moveTo>
                  <a:lnTo>
                    <a:pt x="76202" y="121379"/>
                  </a:lnTo>
                  <a:lnTo>
                    <a:pt x="121922" y="121379"/>
                  </a:lnTo>
                  <a:lnTo>
                    <a:pt x="121922" y="75659"/>
                  </a:lnTo>
                  <a:close/>
                  <a:moveTo>
                    <a:pt x="864322" y="43672"/>
                  </a:moveTo>
                  <a:lnTo>
                    <a:pt x="864322" y="89392"/>
                  </a:lnTo>
                  <a:lnTo>
                    <a:pt x="928330" y="89392"/>
                  </a:lnTo>
                  <a:lnTo>
                    <a:pt x="928330" y="43672"/>
                  </a:lnTo>
                  <a:close/>
                  <a:moveTo>
                    <a:pt x="759547" y="43672"/>
                  </a:moveTo>
                  <a:lnTo>
                    <a:pt x="759547" y="89392"/>
                  </a:lnTo>
                  <a:lnTo>
                    <a:pt x="823555" y="89392"/>
                  </a:lnTo>
                  <a:lnTo>
                    <a:pt x="823555" y="43672"/>
                  </a:lnTo>
                  <a:close/>
                  <a:moveTo>
                    <a:pt x="0" y="0"/>
                  </a:moveTo>
                  <a:lnTo>
                    <a:pt x="1005840" y="0"/>
                  </a:lnTo>
                  <a:lnTo>
                    <a:pt x="1005840" y="197038"/>
                  </a:lnTo>
                  <a:lnTo>
                    <a:pt x="0" y="197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1" name="Freeform 330"/>
            <p:cNvSpPr/>
            <p:nvPr/>
          </p:nvSpPr>
          <p:spPr bwMode="auto">
            <a:xfrm>
              <a:off x="8530560" y="3373517"/>
              <a:ext cx="1005840" cy="197038"/>
            </a:xfrm>
            <a:custGeom>
              <a:avLst/>
              <a:gdLst>
                <a:gd name="connsiteX0" fmla="*/ 864322 w 1005840"/>
                <a:gd name="connsiteY0" fmla="*/ 111932 h 197038"/>
                <a:gd name="connsiteX1" fmla="*/ 864322 w 1005840"/>
                <a:gd name="connsiteY1" fmla="*/ 157652 h 197038"/>
                <a:gd name="connsiteX2" fmla="*/ 928330 w 1005840"/>
                <a:gd name="connsiteY2" fmla="*/ 157652 h 197038"/>
                <a:gd name="connsiteX3" fmla="*/ 928330 w 1005840"/>
                <a:gd name="connsiteY3" fmla="*/ 111932 h 197038"/>
                <a:gd name="connsiteX4" fmla="*/ 759547 w 1005840"/>
                <a:gd name="connsiteY4" fmla="*/ 111932 h 197038"/>
                <a:gd name="connsiteX5" fmla="*/ 759547 w 1005840"/>
                <a:gd name="connsiteY5" fmla="*/ 157652 h 197038"/>
                <a:gd name="connsiteX6" fmla="*/ 823555 w 1005840"/>
                <a:gd name="connsiteY6" fmla="*/ 157652 h 197038"/>
                <a:gd name="connsiteX7" fmla="*/ 823555 w 1005840"/>
                <a:gd name="connsiteY7" fmla="*/ 111932 h 197038"/>
                <a:gd name="connsiteX8" fmla="*/ 642939 w 1005840"/>
                <a:gd name="connsiteY8" fmla="*/ 75659 h 197038"/>
                <a:gd name="connsiteX9" fmla="*/ 642939 w 1005840"/>
                <a:gd name="connsiteY9" fmla="*/ 121379 h 197038"/>
                <a:gd name="connsiteX10" fmla="*/ 688659 w 1005840"/>
                <a:gd name="connsiteY10" fmla="*/ 121379 h 197038"/>
                <a:gd name="connsiteX11" fmla="*/ 688659 w 1005840"/>
                <a:gd name="connsiteY11" fmla="*/ 75659 h 197038"/>
                <a:gd name="connsiteX12" fmla="*/ 561974 w 1005840"/>
                <a:gd name="connsiteY12" fmla="*/ 75659 h 197038"/>
                <a:gd name="connsiteX13" fmla="*/ 561974 w 1005840"/>
                <a:gd name="connsiteY13" fmla="*/ 121379 h 197038"/>
                <a:gd name="connsiteX14" fmla="*/ 607694 w 1005840"/>
                <a:gd name="connsiteY14" fmla="*/ 121379 h 197038"/>
                <a:gd name="connsiteX15" fmla="*/ 607694 w 1005840"/>
                <a:gd name="connsiteY15" fmla="*/ 75659 h 197038"/>
                <a:gd name="connsiteX16" fmla="*/ 481012 w 1005840"/>
                <a:gd name="connsiteY16" fmla="*/ 75659 h 197038"/>
                <a:gd name="connsiteX17" fmla="*/ 481012 w 1005840"/>
                <a:gd name="connsiteY17" fmla="*/ 121379 h 197038"/>
                <a:gd name="connsiteX18" fmla="*/ 526732 w 1005840"/>
                <a:gd name="connsiteY18" fmla="*/ 121379 h 197038"/>
                <a:gd name="connsiteX19" fmla="*/ 526732 w 1005840"/>
                <a:gd name="connsiteY19" fmla="*/ 75659 h 197038"/>
                <a:gd name="connsiteX20" fmla="*/ 400050 w 1005840"/>
                <a:gd name="connsiteY20" fmla="*/ 75659 h 197038"/>
                <a:gd name="connsiteX21" fmla="*/ 400050 w 1005840"/>
                <a:gd name="connsiteY21" fmla="*/ 121379 h 197038"/>
                <a:gd name="connsiteX22" fmla="*/ 445770 w 1005840"/>
                <a:gd name="connsiteY22" fmla="*/ 121379 h 197038"/>
                <a:gd name="connsiteX23" fmla="*/ 445770 w 1005840"/>
                <a:gd name="connsiteY23" fmla="*/ 75659 h 197038"/>
                <a:gd name="connsiteX24" fmla="*/ 319088 w 1005840"/>
                <a:gd name="connsiteY24" fmla="*/ 75659 h 197038"/>
                <a:gd name="connsiteX25" fmla="*/ 319088 w 1005840"/>
                <a:gd name="connsiteY25" fmla="*/ 121379 h 197038"/>
                <a:gd name="connsiteX26" fmla="*/ 364808 w 1005840"/>
                <a:gd name="connsiteY26" fmla="*/ 121379 h 197038"/>
                <a:gd name="connsiteX27" fmla="*/ 364808 w 1005840"/>
                <a:gd name="connsiteY27" fmla="*/ 75659 h 197038"/>
                <a:gd name="connsiteX28" fmla="*/ 238126 w 1005840"/>
                <a:gd name="connsiteY28" fmla="*/ 75659 h 197038"/>
                <a:gd name="connsiteX29" fmla="*/ 238126 w 1005840"/>
                <a:gd name="connsiteY29" fmla="*/ 121379 h 197038"/>
                <a:gd name="connsiteX30" fmla="*/ 283846 w 1005840"/>
                <a:gd name="connsiteY30" fmla="*/ 121379 h 197038"/>
                <a:gd name="connsiteX31" fmla="*/ 283846 w 1005840"/>
                <a:gd name="connsiteY31" fmla="*/ 75659 h 197038"/>
                <a:gd name="connsiteX32" fmla="*/ 157164 w 1005840"/>
                <a:gd name="connsiteY32" fmla="*/ 75659 h 197038"/>
                <a:gd name="connsiteX33" fmla="*/ 157164 w 1005840"/>
                <a:gd name="connsiteY33" fmla="*/ 121379 h 197038"/>
                <a:gd name="connsiteX34" fmla="*/ 202884 w 1005840"/>
                <a:gd name="connsiteY34" fmla="*/ 121379 h 197038"/>
                <a:gd name="connsiteX35" fmla="*/ 202884 w 1005840"/>
                <a:gd name="connsiteY35" fmla="*/ 75659 h 197038"/>
                <a:gd name="connsiteX36" fmla="*/ 76202 w 1005840"/>
                <a:gd name="connsiteY36" fmla="*/ 75659 h 197038"/>
                <a:gd name="connsiteX37" fmla="*/ 76202 w 1005840"/>
                <a:gd name="connsiteY37" fmla="*/ 121379 h 197038"/>
                <a:gd name="connsiteX38" fmla="*/ 121922 w 1005840"/>
                <a:gd name="connsiteY38" fmla="*/ 121379 h 197038"/>
                <a:gd name="connsiteX39" fmla="*/ 121922 w 1005840"/>
                <a:gd name="connsiteY39" fmla="*/ 75659 h 197038"/>
                <a:gd name="connsiteX40" fmla="*/ 864322 w 1005840"/>
                <a:gd name="connsiteY40" fmla="*/ 43672 h 197038"/>
                <a:gd name="connsiteX41" fmla="*/ 864322 w 1005840"/>
                <a:gd name="connsiteY41" fmla="*/ 89392 h 197038"/>
                <a:gd name="connsiteX42" fmla="*/ 928330 w 1005840"/>
                <a:gd name="connsiteY42" fmla="*/ 89392 h 197038"/>
                <a:gd name="connsiteX43" fmla="*/ 928330 w 1005840"/>
                <a:gd name="connsiteY43" fmla="*/ 43672 h 197038"/>
                <a:gd name="connsiteX44" fmla="*/ 759547 w 1005840"/>
                <a:gd name="connsiteY44" fmla="*/ 43672 h 197038"/>
                <a:gd name="connsiteX45" fmla="*/ 759547 w 1005840"/>
                <a:gd name="connsiteY45" fmla="*/ 89392 h 197038"/>
                <a:gd name="connsiteX46" fmla="*/ 823555 w 1005840"/>
                <a:gd name="connsiteY46" fmla="*/ 89392 h 197038"/>
                <a:gd name="connsiteX47" fmla="*/ 823555 w 1005840"/>
                <a:gd name="connsiteY47" fmla="*/ 43672 h 197038"/>
                <a:gd name="connsiteX48" fmla="*/ 0 w 1005840"/>
                <a:gd name="connsiteY48" fmla="*/ 0 h 197038"/>
                <a:gd name="connsiteX49" fmla="*/ 1005840 w 1005840"/>
                <a:gd name="connsiteY49" fmla="*/ 0 h 197038"/>
                <a:gd name="connsiteX50" fmla="*/ 1005840 w 1005840"/>
                <a:gd name="connsiteY50" fmla="*/ 197038 h 197038"/>
                <a:gd name="connsiteX51" fmla="*/ 0 w 1005840"/>
                <a:gd name="connsiteY51" fmla="*/ 197038 h 19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05840" h="197038">
                  <a:moveTo>
                    <a:pt x="864322" y="111932"/>
                  </a:moveTo>
                  <a:lnTo>
                    <a:pt x="864322" y="157652"/>
                  </a:lnTo>
                  <a:lnTo>
                    <a:pt x="928330" y="157652"/>
                  </a:lnTo>
                  <a:lnTo>
                    <a:pt x="928330" y="111932"/>
                  </a:lnTo>
                  <a:close/>
                  <a:moveTo>
                    <a:pt x="759547" y="111932"/>
                  </a:moveTo>
                  <a:lnTo>
                    <a:pt x="759547" y="157652"/>
                  </a:lnTo>
                  <a:lnTo>
                    <a:pt x="823555" y="157652"/>
                  </a:lnTo>
                  <a:lnTo>
                    <a:pt x="823555" y="111932"/>
                  </a:lnTo>
                  <a:close/>
                  <a:moveTo>
                    <a:pt x="642939" y="75659"/>
                  </a:moveTo>
                  <a:lnTo>
                    <a:pt x="642939" y="121379"/>
                  </a:lnTo>
                  <a:lnTo>
                    <a:pt x="688659" y="121379"/>
                  </a:lnTo>
                  <a:lnTo>
                    <a:pt x="688659" y="75659"/>
                  </a:lnTo>
                  <a:close/>
                  <a:moveTo>
                    <a:pt x="561974" y="75659"/>
                  </a:moveTo>
                  <a:lnTo>
                    <a:pt x="561974" y="121379"/>
                  </a:lnTo>
                  <a:lnTo>
                    <a:pt x="607694" y="121379"/>
                  </a:lnTo>
                  <a:lnTo>
                    <a:pt x="607694" y="75659"/>
                  </a:lnTo>
                  <a:close/>
                  <a:moveTo>
                    <a:pt x="481012" y="75659"/>
                  </a:moveTo>
                  <a:lnTo>
                    <a:pt x="481012" y="121379"/>
                  </a:lnTo>
                  <a:lnTo>
                    <a:pt x="526732" y="121379"/>
                  </a:lnTo>
                  <a:lnTo>
                    <a:pt x="526732" y="75659"/>
                  </a:lnTo>
                  <a:close/>
                  <a:moveTo>
                    <a:pt x="400050" y="75659"/>
                  </a:moveTo>
                  <a:lnTo>
                    <a:pt x="400050" y="121379"/>
                  </a:lnTo>
                  <a:lnTo>
                    <a:pt x="445770" y="121379"/>
                  </a:lnTo>
                  <a:lnTo>
                    <a:pt x="445770" y="75659"/>
                  </a:lnTo>
                  <a:close/>
                  <a:moveTo>
                    <a:pt x="319088" y="75659"/>
                  </a:moveTo>
                  <a:lnTo>
                    <a:pt x="319088" y="121379"/>
                  </a:lnTo>
                  <a:lnTo>
                    <a:pt x="364808" y="121379"/>
                  </a:lnTo>
                  <a:lnTo>
                    <a:pt x="364808" y="75659"/>
                  </a:lnTo>
                  <a:close/>
                  <a:moveTo>
                    <a:pt x="238126" y="75659"/>
                  </a:moveTo>
                  <a:lnTo>
                    <a:pt x="238126" y="121379"/>
                  </a:lnTo>
                  <a:lnTo>
                    <a:pt x="283846" y="121379"/>
                  </a:lnTo>
                  <a:lnTo>
                    <a:pt x="283846" y="75659"/>
                  </a:lnTo>
                  <a:close/>
                  <a:moveTo>
                    <a:pt x="157164" y="75659"/>
                  </a:moveTo>
                  <a:lnTo>
                    <a:pt x="157164" y="121379"/>
                  </a:lnTo>
                  <a:lnTo>
                    <a:pt x="202884" y="121379"/>
                  </a:lnTo>
                  <a:lnTo>
                    <a:pt x="202884" y="75659"/>
                  </a:lnTo>
                  <a:close/>
                  <a:moveTo>
                    <a:pt x="76202" y="75659"/>
                  </a:moveTo>
                  <a:lnTo>
                    <a:pt x="76202" y="121379"/>
                  </a:lnTo>
                  <a:lnTo>
                    <a:pt x="121922" y="121379"/>
                  </a:lnTo>
                  <a:lnTo>
                    <a:pt x="121922" y="75659"/>
                  </a:lnTo>
                  <a:close/>
                  <a:moveTo>
                    <a:pt x="864322" y="43672"/>
                  </a:moveTo>
                  <a:lnTo>
                    <a:pt x="864322" y="89392"/>
                  </a:lnTo>
                  <a:lnTo>
                    <a:pt x="928330" y="89392"/>
                  </a:lnTo>
                  <a:lnTo>
                    <a:pt x="928330" y="43672"/>
                  </a:lnTo>
                  <a:close/>
                  <a:moveTo>
                    <a:pt x="759547" y="43672"/>
                  </a:moveTo>
                  <a:lnTo>
                    <a:pt x="759547" y="89392"/>
                  </a:lnTo>
                  <a:lnTo>
                    <a:pt x="823555" y="89392"/>
                  </a:lnTo>
                  <a:lnTo>
                    <a:pt x="823555" y="43672"/>
                  </a:lnTo>
                  <a:close/>
                  <a:moveTo>
                    <a:pt x="0" y="0"/>
                  </a:moveTo>
                  <a:lnTo>
                    <a:pt x="1005840" y="0"/>
                  </a:lnTo>
                  <a:lnTo>
                    <a:pt x="1005840" y="197038"/>
                  </a:lnTo>
                  <a:lnTo>
                    <a:pt x="0" y="197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2" name="Freeform 331"/>
            <p:cNvSpPr/>
            <p:nvPr/>
          </p:nvSpPr>
          <p:spPr bwMode="auto">
            <a:xfrm>
              <a:off x="8530560" y="3592347"/>
              <a:ext cx="1005840" cy="197038"/>
            </a:xfrm>
            <a:custGeom>
              <a:avLst/>
              <a:gdLst>
                <a:gd name="connsiteX0" fmla="*/ 864322 w 1005840"/>
                <a:gd name="connsiteY0" fmla="*/ 111932 h 197038"/>
                <a:gd name="connsiteX1" fmla="*/ 864322 w 1005840"/>
                <a:gd name="connsiteY1" fmla="*/ 157652 h 197038"/>
                <a:gd name="connsiteX2" fmla="*/ 928330 w 1005840"/>
                <a:gd name="connsiteY2" fmla="*/ 157652 h 197038"/>
                <a:gd name="connsiteX3" fmla="*/ 928330 w 1005840"/>
                <a:gd name="connsiteY3" fmla="*/ 111932 h 197038"/>
                <a:gd name="connsiteX4" fmla="*/ 759547 w 1005840"/>
                <a:gd name="connsiteY4" fmla="*/ 111932 h 197038"/>
                <a:gd name="connsiteX5" fmla="*/ 759547 w 1005840"/>
                <a:gd name="connsiteY5" fmla="*/ 157652 h 197038"/>
                <a:gd name="connsiteX6" fmla="*/ 823555 w 1005840"/>
                <a:gd name="connsiteY6" fmla="*/ 157652 h 197038"/>
                <a:gd name="connsiteX7" fmla="*/ 823555 w 1005840"/>
                <a:gd name="connsiteY7" fmla="*/ 111932 h 197038"/>
                <a:gd name="connsiteX8" fmla="*/ 642939 w 1005840"/>
                <a:gd name="connsiteY8" fmla="*/ 75659 h 197038"/>
                <a:gd name="connsiteX9" fmla="*/ 642939 w 1005840"/>
                <a:gd name="connsiteY9" fmla="*/ 121379 h 197038"/>
                <a:gd name="connsiteX10" fmla="*/ 688659 w 1005840"/>
                <a:gd name="connsiteY10" fmla="*/ 121379 h 197038"/>
                <a:gd name="connsiteX11" fmla="*/ 688659 w 1005840"/>
                <a:gd name="connsiteY11" fmla="*/ 75659 h 197038"/>
                <a:gd name="connsiteX12" fmla="*/ 561974 w 1005840"/>
                <a:gd name="connsiteY12" fmla="*/ 75659 h 197038"/>
                <a:gd name="connsiteX13" fmla="*/ 561974 w 1005840"/>
                <a:gd name="connsiteY13" fmla="*/ 121379 h 197038"/>
                <a:gd name="connsiteX14" fmla="*/ 607694 w 1005840"/>
                <a:gd name="connsiteY14" fmla="*/ 121379 h 197038"/>
                <a:gd name="connsiteX15" fmla="*/ 607694 w 1005840"/>
                <a:gd name="connsiteY15" fmla="*/ 75659 h 197038"/>
                <a:gd name="connsiteX16" fmla="*/ 481012 w 1005840"/>
                <a:gd name="connsiteY16" fmla="*/ 75659 h 197038"/>
                <a:gd name="connsiteX17" fmla="*/ 481012 w 1005840"/>
                <a:gd name="connsiteY17" fmla="*/ 121379 h 197038"/>
                <a:gd name="connsiteX18" fmla="*/ 526732 w 1005840"/>
                <a:gd name="connsiteY18" fmla="*/ 121379 h 197038"/>
                <a:gd name="connsiteX19" fmla="*/ 526732 w 1005840"/>
                <a:gd name="connsiteY19" fmla="*/ 75659 h 197038"/>
                <a:gd name="connsiteX20" fmla="*/ 400050 w 1005840"/>
                <a:gd name="connsiteY20" fmla="*/ 75659 h 197038"/>
                <a:gd name="connsiteX21" fmla="*/ 400050 w 1005840"/>
                <a:gd name="connsiteY21" fmla="*/ 121379 h 197038"/>
                <a:gd name="connsiteX22" fmla="*/ 445770 w 1005840"/>
                <a:gd name="connsiteY22" fmla="*/ 121379 h 197038"/>
                <a:gd name="connsiteX23" fmla="*/ 445770 w 1005840"/>
                <a:gd name="connsiteY23" fmla="*/ 75659 h 197038"/>
                <a:gd name="connsiteX24" fmla="*/ 319088 w 1005840"/>
                <a:gd name="connsiteY24" fmla="*/ 75659 h 197038"/>
                <a:gd name="connsiteX25" fmla="*/ 319088 w 1005840"/>
                <a:gd name="connsiteY25" fmla="*/ 121379 h 197038"/>
                <a:gd name="connsiteX26" fmla="*/ 364808 w 1005840"/>
                <a:gd name="connsiteY26" fmla="*/ 121379 h 197038"/>
                <a:gd name="connsiteX27" fmla="*/ 364808 w 1005840"/>
                <a:gd name="connsiteY27" fmla="*/ 75659 h 197038"/>
                <a:gd name="connsiteX28" fmla="*/ 238126 w 1005840"/>
                <a:gd name="connsiteY28" fmla="*/ 75659 h 197038"/>
                <a:gd name="connsiteX29" fmla="*/ 238126 w 1005840"/>
                <a:gd name="connsiteY29" fmla="*/ 121379 h 197038"/>
                <a:gd name="connsiteX30" fmla="*/ 283846 w 1005840"/>
                <a:gd name="connsiteY30" fmla="*/ 121379 h 197038"/>
                <a:gd name="connsiteX31" fmla="*/ 283846 w 1005840"/>
                <a:gd name="connsiteY31" fmla="*/ 75659 h 197038"/>
                <a:gd name="connsiteX32" fmla="*/ 157164 w 1005840"/>
                <a:gd name="connsiteY32" fmla="*/ 75659 h 197038"/>
                <a:gd name="connsiteX33" fmla="*/ 157164 w 1005840"/>
                <a:gd name="connsiteY33" fmla="*/ 121379 h 197038"/>
                <a:gd name="connsiteX34" fmla="*/ 202884 w 1005840"/>
                <a:gd name="connsiteY34" fmla="*/ 121379 h 197038"/>
                <a:gd name="connsiteX35" fmla="*/ 202884 w 1005840"/>
                <a:gd name="connsiteY35" fmla="*/ 75659 h 197038"/>
                <a:gd name="connsiteX36" fmla="*/ 76202 w 1005840"/>
                <a:gd name="connsiteY36" fmla="*/ 75659 h 197038"/>
                <a:gd name="connsiteX37" fmla="*/ 76202 w 1005840"/>
                <a:gd name="connsiteY37" fmla="*/ 121379 h 197038"/>
                <a:gd name="connsiteX38" fmla="*/ 121922 w 1005840"/>
                <a:gd name="connsiteY38" fmla="*/ 121379 h 197038"/>
                <a:gd name="connsiteX39" fmla="*/ 121922 w 1005840"/>
                <a:gd name="connsiteY39" fmla="*/ 75659 h 197038"/>
                <a:gd name="connsiteX40" fmla="*/ 864322 w 1005840"/>
                <a:gd name="connsiteY40" fmla="*/ 43672 h 197038"/>
                <a:gd name="connsiteX41" fmla="*/ 864322 w 1005840"/>
                <a:gd name="connsiteY41" fmla="*/ 89392 h 197038"/>
                <a:gd name="connsiteX42" fmla="*/ 928330 w 1005840"/>
                <a:gd name="connsiteY42" fmla="*/ 89392 h 197038"/>
                <a:gd name="connsiteX43" fmla="*/ 928330 w 1005840"/>
                <a:gd name="connsiteY43" fmla="*/ 43672 h 197038"/>
                <a:gd name="connsiteX44" fmla="*/ 759547 w 1005840"/>
                <a:gd name="connsiteY44" fmla="*/ 43672 h 197038"/>
                <a:gd name="connsiteX45" fmla="*/ 759547 w 1005840"/>
                <a:gd name="connsiteY45" fmla="*/ 89392 h 197038"/>
                <a:gd name="connsiteX46" fmla="*/ 823555 w 1005840"/>
                <a:gd name="connsiteY46" fmla="*/ 89392 h 197038"/>
                <a:gd name="connsiteX47" fmla="*/ 823555 w 1005840"/>
                <a:gd name="connsiteY47" fmla="*/ 43672 h 197038"/>
                <a:gd name="connsiteX48" fmla="*/ 0 w 1005840"/>
                <a:gd name="connsiteY48" fmla="*/ 0 h 197038"/>
                <a:gd name="connsiteX49" fmla="*/ 1005840 w 1005840"/>
                <a:gd name="connsiteY49" fmla="*/ 0 h 197038"/>
                <a:gd name="connsiteX50" fmla="*/ 1005840 w 1005840"/>
                <a:gd name="connsiteY50" fmla="*/ 197038 h 197038"/>
                <a:gd name="connsiteX51" fmla="*/ 0 w 1005840"/>
                <a:gd name="connsiteY51" fmla="*/ 197038 h 19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05840" h="197038">
                  <a:moveTo>
                    <a:pt x="864322" y="111932"/>
                  </a:moveTo>
                  <a:lnTo>
                    <a:pt x="864322" y="157652"/>
                  </a:lnTo>
                  <a:lnTo>
                    <a:pt x="928330" y="157652"/>
                  </a:lnTo>
                  <a:lnTo>
                    <a:pt x="928330" y="111932"/>
                  </a:lnTo>
                  <a:close/>
                  <a:moveTo>
                    <a:pt x="759547" y="111932"/>
                  </a:moveTo>
                  <a:lnTo>
                    <a:pt x="759547" y="157652"/>
                  </a:lnTo>
                  <a:lnTo>
                    <a:pt x="823555" y="157652"/>
                  </a:lnTo>
                  <a:lnTo>
                    <a:pt x="823555" y="111932"/>
                  </a:lnTo>
                  <a:close/>
                  <a:moveTo>
                    <a:pt x="642939" y="75659"/>
                  </a:moveTo>
                  <a:lnTo>
                    <a:pt x="642939" y="121379"/>
                  </a:lnTo>
                  <a:lnTo>
                    <a:pt x="688659" y="121379"/>
                  </a:lnTo>
                  <a:lnTo>
                    <a:pt x="688659" y="75659"/>
                  </a:lnTo>
                  <a:close/>
                  <a:moveTo>
                    <a:pt x="561974" y="75659"/>
                  </a:moveTo>
                  <a:lnTo>
                    <a:pt x="561974" y="121379"/>
                  </a:lnTo>
                  <a:lnTo>
                    <a:pt x="607694" y="121379"/>
                  </a:lnTo>
                  <a:lnTo>
                    <a:pt x="607694" y="75659"/>
                  </a:lnTo>
                  <a:close/>
                  <a:moveTo>
                    <a:pt x="481012" y="75659"/>
                  </a:moveTo>
                  <a:lnTo>
                    <a:pt x="481012" y="121379"/>
                  </a:lnTo>
                  <a:lnTo>
                    <a:pt x="526732" y="121379"/>
                  </a:lnTo>
                  <a:lnTo>
                    <a:pt x="526732" y="75659"/>
                  </a:lnTo>
                  <a:close/>
                  <a:moveTo>
                    <a:pt x="400050" y="75659"/>
                  </a:moveTo>
                  <a:lnTo>
                    <a:pt x="400050" y="121379"/>
                  </a:lnTo>
                  <a:lnTo>
                    <a:pt x="445770" y="121379"/>
                  </a:lnTo>
                  <a:lnTo>
                    <a:pt x="445770" y="75659"/>
                  </a:lnTo>
                  <a:close/>
                  <a:moveTo>
                    <a:pt x="319088" y="75659"/>
                  </a:moveTo>
                  <a:lnTo>
                    <a:pt x="319088" y="121379"/>
                  </a:lnTo>
                  <a:lnTo>
                    <a:pt x="364808" y="121379"/>
                  </a:lnTo>
                  <a:lnTo>
                    <a:pt x="364808" y="75659"/>
                  </a:lnTo>
                  <a:close/>
                  <a:moveTo>
                    <a:pt x="238126" y="75659"/>
                  </a:moveTo>
                  <a:lnTo>
                    <a:pt x="238126" y="121379"/>
                  </a:lnTo>
                  <a:lnTo>
                    <a:pt x="283846" y="121379"/>
                  </a:lnTo>
                  <a:lnTo>
                    <a:pt x="283846" y="75659"/>
                  </a:lnTo>
                  <a:close/>
                  <a:moveTo>
                    <a:pt x="157164" y="75659"/>
                  </a:moveTo>
                  <a:lnTo>
                    <a:pt x="157164" y="121379"/>
                  </a:lnTo>
                  <a:lnTo>
                    <a:pt x="202884" y="121379"/>
                  </a:lnTo>
                  <a:lnTo>
                    <a:pt x="202884" y="75659"/>
                  </a:lnTo>
                  <a:close/>
                  <a:moveTo>
                    <a:pt x="76202" y="75659"/>
                  </a:moveTo>
                  <a:lnTo>
                    <a:pt x="76202" y="121379"/>
                  </a:lnTo>
                  <a:lnTo>
                    <a:pt x="121922" y="121379"/>
                  </a:lnTo>
                  <a:lnTo>
                    <a:pt x="121922" y="75659"/>
                  </a:lnTo>
                  <a:close/>
                  <a:moveTo>
                    <a:pt x="864322" y="43672"/>
                  </a:moveTo>
                  <a:lnTo>
                    <a:pt x="864322" y="89392"/>
                  </a:lnTo>
                  <a:lnTo>
                    <a:pt x="928330" y="89392"/>
                  </a:lnTo>
                  <a:lnTo>
                    <a:pt x="928330" y="43672"/>
                  </a:lnTo>
                  <a:close/>
                  <a:moveTo>
                    <a:pt x="759547" y="43672"/>
                  </a:moveTo>
                  <a:lnTo>
                    <a:pt x="759547" y="89392"/>
                  </a:lnTo>
                  <a:lnTo>
                    <a:pt x="823555" y="89392"/>
                  </a:lnTo>
                  <a:lnTo>
                    <a:pt x="823555" y="43672"/>
                  </a:lnTo>
                  <a:close/>
                  <a:moveTo>
                    <a:pt x="0" y="0"/>
                  </a:moveTo>
                  <a:lnTo>
                    <a:pt x="1005840" y="0"/>
                  </a:lnTo>
                  <a:lnTo>
                    <a:pt x="1005840" y="197038"/>
                  </a:lnTo>
                  <a:lnTo>
                    <a:pt x="0" y="197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3" name="Group 18"/>
          <p:cNvGrpSpPr>
            <a:grpSpLocks noChangeAspect="1"/>
          </p:cNvGrpSpPr>
          <p:nvPr/>
        </p:nvGrpSpPr>
        <p:grpSpPr bwMode="auto">
          <a:xfrm>
            <a:off x="10080983" y="3601134"/>
            <a:ext cx="335681" cy="415097"/>
            <a:chOff x="807" y="-1545"/>
            <a:chExt cx="6074" cy="7511"/>
          </a:xfrm>
          <a:solidFill>
            <a:schemeClr val="bg1"/>
          </a:solidFill>
        </p:grpSpPr>
        <p:sp>
          <p:nvSpPr>
            <p:cNvPr id="334" name="Freeform 20"/>
            <p:cNvSpPr>
              <a:spLocks/>
            </p:cNvSpPr>
            <p:nvPr/>
          </p:nvSpPr>
          <p:spPr bwMode="auto">
            <a:xfrm>
              <a:off x="807" y="-1545"/>
              <a:ext cx="1832" cy="5347"/>
            </a:xfrm>
            <a:custGeom>
              <a:avLst/>
              <a:gdLst>
                <a:gd name="T0" fmla="*/ 0 w 775"/>
                <a:gd name="T1" fmla="*/ 1130 h 2262"/>
                <a:gd name="T2" fmla="*/ 629 w 775"/>
                <a:gd name="T3" fmla="*/ 20 h 2262"/>
                <a:gd name="T4" fmla="*/ 708 w 775"/>
                <a:gd name="T5" fmla="*/ 18 h 2262"/>
                <a:gd name="T6" fmla="*/ 735 w 775"/>
                <a:gd name="T7" fmla="*/ 82 h 2262"/>
                <a:gd name="T8" fmla="*/ 695 w 775"/>
                <a:gd name="T9" fmla="*/ 134 h 2262"/>
                <a:gd name="T10" fmla="*/ 429 w 775"/>
                <a:gd name="T11" fmla="*/ 353 h 2262"/>
                <a:gd name="T12" fmla="*/ 147 w 775"/>
                <a:gd name="T13" fmla="*/ 955 h 2262"/>
                <a:gd name="T14" fmla="*/ 726 w 775"/>
                <a:gd name="T15" fmla="*/ 2127 h 2262"/>
                <a:gd name="T16" fmla="*/ 771 w 775"/>
                <a:gd name="T17" fmla="*/ 2180 h 2262"/>
                <a:gd name="T18" fmla="*/ 745 w 775"/>
                <a:gd name="T19" fmla="*/ 2245 h 2262"/>
                <a:gd name="T20" fmla="*/ 671 w 775"/>
                <a:gd name="T21" fmla="*/ 2247 h 2262"/>
                <a:gd name="T22" fmla="*/ 492 w 775"/>
                <a:gd name="T23" fmla="*/ 2128 h 2262"/>
                <a:gd name="T24" fmla="*/ 21 w 775"/>
                <a:gd name="T25" fmla="*/ 1334 h 2262"/>
                <a:gd name="T26" fmla="*/ 0 w 775"/>
                <a:gd name="T27" fmla="*/ 1130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5" h="2262">
                  <a:moveTo>
                    <a:pt x="0" y="1130"/>
                  </a:moveTo>
                  <a:cubicBezTo>
                    <a:pt x="19" y="644"/>
                    <a:pt x="223" y="275"/>
                    <a:pt x="629" y="20"/>
                  </a:cubicBezTo>
                  <a:cubicBezTo>
                    <a:pt x="655" y="4"/>
                    <a:pt x="681" y="0"/>
                    <a:pt x="708" y="18"/>
                  </a:cubicBezTo>
                  <a:cubicBezTo>
                    <a:pt x="730" y="33"/>
                    <a:pt x="739" y="56"/>
                    <a:pt x="735" y="82"/>
                  </a:cubicBezTo>
                  <a:cubicBezTo>
                    <a:pt x="732" y="107"/>
                    <a:pt x="716" y="122"/>
                    <a:pt x="695" y="134"/>
                  </a:cubicBezTo>
                  <a:cubicBezTo>
                    <a:pt x="595" y="193"/>
                    <a:pt x="506" y="266"/>
                    <a:pt x="429" y="353"/>
                  </a:cubicBezTo>
                  <a:cubicBezTo>
                    <a:pt x="275" y="526"/>
                    <a:pt x="179" y="726"/>
                    <a:pt x="147" y="955"/>
                  </a:cubicBezTo>
                  <a:cubicBezTo>
                    <a:pt x="80" y="1437"/>
                    <a:pt x="304" y="1887"/>
                    <a:pt x="726" y="2127"/>
                  </a:cubicBezTo>
                  <a:cubicBezTo>
                    <a:pt x="748" y="2139"/>
                    <a:pt x="767" y="2154"/>
                    <a:pt x="771" y="2180"/>
                  </a:cubicBezTo>
                  <a:cubicBezTo>
                    <a:pt x="775" y="2207"/>
                    <a:pt x="767" y="2229"/>
                    <a:pt x="745" y="2245"/>
                  </a:cubicBezTo>
                  <a:cubicBezTo>
                    <a:pt x="721" y="2262"/>
                    <a:pt x="695" y="2262"/>
                    <a:pt x="671" y="2247"/>
                  </a:cubicBezTo>
                  <a:cubicBezTo>
                    <a:pt x="611" y="2208"/>
                    <a:pt x="548" y="2172"/>
                    <a:pt x="492" y="2128"/>
                  </a:cubicBezTo>
                  <a:cubicBezTo>
                    <a:pt x="235" y="1923"/>
                    <a:pt x="77" y="1658"/>
                    <a:pt x="21" y="1334"/>
                  </a:cubicBezTo>
                  <a:cubicBezTo>
                    <a:pt x="9" y="1264"/>
                    <a:pt x="6" y="1192"/>
                    <a:pt x="0" y="1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5" name="Freeform 21"/>
            <p:cNvSpPr>
              <a:spLocks/>
            </p:cNvSpPr>
            <p:nvPr/>
          </p:nvSpPr>
          <p:spPr bwMode="auto">
            <a:xfrm>
              <a:off x="5096" y="-1519"/>
              <a:ext cx="1785" cy="5295"/>
            </a:xfrm>
            <a:custGeom>
              <a:avLst/>
              <a:gdLst>
                <a:gd name="T0" fmla="*/ 752 w 755"/>
                <a:gd name="T1" fmla="*/ 1194 h 2240"/>
                <a:gd name="T2" fmla="*/ 113 w 755"/>
                <a:gd name="T3" fmla="*/ 2220 h 2240"/>
                <a:gd name="T4" fmla="*/ 25 w 755"/>
                <a:gd name="T5" fmla="*/ 2213 h 2240"/>
                <a:gd name="T6" fmla="*/ 18 w 755"/>
                <a:gd name="T7" fmla="*/ 2132 h 2240"/>
                <a:gd name="T8" fmla="*/ 53 w 755"/>
                <a:gd name="T9" fmla="*/ 2103 h 2240"/>
                <a:gd name="T10" fmla="*/ 552 w 755"/>
                <a:gd name="T11" fmla="*/ 1501 h 2240"/>
                <a:gd name="T12" fmla="*/ 384 w 755"/>
                <a:gd name="T13" fmla="*/ 412 h 2240"/>
                <a:gd name="T14" fmla="*/ 78 w 755"/>
                <a:gd name="T15" fmla="*/ 134 h 2240"/>
                <a:gd name="T16" fmla="*/ 52 w 755"/>
                <a:gd name="T17" fmla="*/ 41 h 2240"/>
                <a:gd name="T18" fmla="*/ 150 w 755"/>
                <a:gd name="T19" fmla="*/ 23 h 2240"/>
                <a:gd name="T20" fmla="*/ 561 w 755"/>
                <a:gd name="T21" fmla="*/ 436 h 2240"/>
                <a:gd name="T22" fmla="*/ 752 w 755"/>
                <a:gd name="T23" fmla="*/ 1194 h 2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5" h="2240">
                  <a:moveTo>
                    <a:pt x="752" y="1194"/>
                  </a:moveTo>
                  <a:cubicBezTo>
                    <a:pt x="736" y="1594"/>
                    <a:pt x="527" y="1967"/>
                    <a:pt x="113" y="2220"/>
                  </a:cubicBezTo>
                  <a:cubicBezTo>
                    <a:pt x="80" y="2240"/>
                    <a:pt x="48" y="2237"/>
                    <a:pt x="25" y="2213"/>
                  </a:cubicBezTo>
                  <a:cubicBezTo>
                    <a:pt x="4" y="2191"/>
                    <a:pt x="0" y="2156"/>
                    <a:pt x="18" y="2132"/>
                  </a:cubicBezTo>
                  <a:cubicBezTo>
                    <a:pt x="27" y="2120"/>
                    <a:pt x="40" y="2110"/>
                    <a:pt x="53" y="2103"/>
                  </a:cubicBezTo>
                  <a:cubicBezTo>
                    <a:pt x="290" y="1961"/>
                    <a:pt x="461" y="1762"/>
                    <a:pt x="552" y="1501"/>
                  </a:cubicBezTo>
                  <a:cubicBezTo>
                    <a:pt x="687" y="1111"/>
                    <a:pt x="629" y="745"/>
                    <a:pt x="384" y="412"/>
                  </a:cubicBezTo>
                  <a:cubicBezTo>
                    <a:pt x="301" y="299"/>
                    <a:pt x="197" y="208"/>
                    <a:pt x="78" y="134"/>
                  </a:cubicBezTo>
                  <a:cubicBezTo>
                    <a:pt x="43" y="113"/>
                    <a:pt x="33" y="73"/>
                    <a:pt x="52" y="41"/>
                  </a:cubicBezTo>
                  <a:cubicBezTo>
                    <a:pt x="73" y="7"/>
                    <a:pt x="112" y="0"/>
                    <a:pt x="150" y="23"/>
                  </a:cubicBezTo>
                  <a:cubicBezTo>
                    <a:pt x="318" y="130"/>
                    <a:pt x="456" y="267"/>
                    <a:pt x="561" y="436"/>
                  </a:cubicBezTo>
                  <a:cubicBezTo>
                    <a:pt x="687" y="639"/>
                    <a:pt x="755" y="880"/>
                    <a:pt x="752" y="1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6" name="Freeform 22"/>
            <p:cNvSpPr>
              <a:spLocks/>
            </p:cNvSpPr>
            <p:nvPr/>
          </p:nvSpPr>
          <p:spPr bwMode="auto">
            <a:xfrm>
              <a:off x="3384" y="613"/>
              <a:ext cx="941" cy="5353"/>
            </a:xfrm>
            <a:custGeom>
              <a:avLst/>
              <a:gdLst>
                <a:gd name="T0" fmla="*/ 145 w 398"/>
                <a:gd name="T1" fmla="*/ 1295 h 2264"/>
                <a:gd name="T2" fmla="*/ 145 w 398"/>
                <a:gd name="T3" fmla="*/ 402 h 2264"/>
                <a:gd name="T4" fmla="*/ 125 w 398"/>
                <a:gd name="T5" fmla="*/ 369 h 2264"/>
                <a:gd name="T6" fmla="*/ 29 w 398"/>
                <a:gd name="T7" fmla="*/ 144 h 2264"/>
                <a:gd name="T8" fmla="*/ 242 w 398"/>
                <a:gd name="T9" fmla="*/ 17 h 2264"/>
                <a:gd name="T10" fmla="*/ 394 w 398"/>
                <a:gd name="T11" fmla="*/ 207 h 2264"/>
                <a:gd name="T12" fmla="*/ 288 w 398"/>
                <a:gd name="T13" fmla="*/ 369 h 2264"/>
                <a:gd name="T14" fmla="*/ 269 w 398"/>
                <a:gd name="T15" fmla="*/ 401 h 2264"/>
                <a:gd name="T16" fmla="*/ 269 w 398"/>
                <a:gd name="T17" fmla="*/ 2180 h 2264"/>
                <a:gd name="T18" fmla="*/ 269 w 398"/>
                <a:gd name="T19" fmla="*/ 2208 h 2264"/>
                <a:gd name="T20" fmla="*/ 207 w 398"/>
                <a:gd name="T21" fmla="*/ 2264 h 2264"/>
                <a:gd name="T22" fmla="*/ 145 w 398"/>
                <a:gd name="T23" fmla="*/ 2207 h 2264"/>
                <a:gd name="T24" fmla="*/ 145 w 398"/>
                <a:gd name="T25" fmla="*/ 2183 h 2264"/>
                <a:gd name="T26" fmla="*/ 145 w 398"/>
                <a:gd name="T27" fmla="*/ 1295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2264">
                  <a:moveTo>
                    <a:pt x="145" y="1295"/>
                  </a:moveTo>
                  <a:cubicBezTo>
                    <a:pt x="145" y="998"/>
                    <a:pt x="145" y="700"/>
                    <a:pt x="145" y="402"/>
                  </a:cubicBezTo>
                  <a:cubicBezTo>
                    <a:pt x="145" y="385"/>
                    <a:pt x="141" y="376"/>
                    <a:pt x="125" y="369"/>
                  </a:cubicBezTo>
                  <a:cubicBezTo>
                    <a:pt x="41" y="329"/>
                    <a:pt x="0" y="232"/>
                    <a:pt x="29" y="144"/>
                  </a:cubicBezTo>
                  <a:cubicBezTo>
                    <a:pt x="58" y="53"/>
                    <a:pt x="148" y="0"/>
                    <a:pt x="242" y="17"/>
                  </a:cubicBezTo>
                  <a:cubicBezTo>
                    <a:pt x="332" y="33"/>
                    <a:pt x="398" y="115"/>
                    <a:pt x="394" y="207"/>
                  </a:cubicBezTo>
                  <a:cubicBezTo>
                    <a:pt x="391" y="282"/>
                    <a:pt x="354" y="336"/>
                    <a:pt x="288" y="369"/>
                  </a:cubicBezTo>
                  <a:cubicBezTo>
                    <a:pt x="273" y="377"/>
                    <a:pt x="269" y="385"/>
                    <a:pt x="269" y="401"/>
                  </a:cubicBezTo>
                  <a:cubicBezTo>
                    <a:pt x="269" y="994"/>
                    <a:pt x="269" y="1587"/>
                    <a:pt x="269" y="2180"/>
                  </a:cubicBezTo>
                  <a:cubicBezTo>
                    <a:pt x="269" y="2189"/>
                    <a:pt x="270" y="2199"/>
                    <a:pt x="269" y="2208"/>
                  </a:cubicBezTo>
                  <a:cubicBezTo>
                    <a:pt x="266" y="2240"/>
                    <a:pt x="239" y="2264"/>
                    <a:pt x="207" y="2264"/>
                  </a:cubicBezTo>
                  <a:cubicBezTo>
                    <a:pt x="175" y="2264"/>
                    <a:pt x="148" y="2239"/>
                    <a:pt x="145" y="2207"/>
                  </a:cubicBezTo>
                  <a:cubicBezTo>
                    <a:pt x="144" y="2199"/>
                    <a:pt x="145" y="2191"/>
                    <a:pt x="145" y="2183"/>
                  </a:cubicBezTo>
                  <a:cubicBezTo>
                    <a:pt x="145" y="1887"/>
                    <a:pt x="145" y="1591"/>
                    <a:pt x="145" y="1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7" name="Freeform 23"/>
            <p:cNvSpPr>
              <a:spLocks/>
            </p:cNvSpPr>
            <p:nvPr/>
          </p:nvSpPr>
          <p:spPr bwMode="auto">
            <a:xfrm>
              <a:off x="1417" y="-1018"/>
              <a:ext cx="1463" cy="4279"/>
            </a:xfrm>
            <a:custGeom>
              <a:avLst/>
              <a:gdLst>
                <a:gd name="T0" fmla="*/ 0 w 619"/>
                <a:gd name="T1" fmla="*/ 850 h 1810"/>
                <a:gd name="T2" fmla="*/ 503 w 619"/>
                <a:gd name="T3" fmla="*/ 18 h 1810"/>
                <a:gd name="T4" fmla="*/ 579 w 619"/>
                <a:gd name="T5" fmla="*/ 32 h 1810"/>
                <a:gd name="T6" fmla="*/ 556 w 619"/>
                <a:gd name="T7" fmla="*/ 109 h 1810"/>
                <a:gd name="T8" fmla="*/ 281 w 619"/>
                <a:gd name="T9" fmla="*/ 360 h 1810"/>
                <a:gd name="T10" fmla="*/ 108 w 619"/>
                <a:gd name="T11" fmla="*/ 958 h 1810"/>
                <a:gd name="T12" fmla="*/ 582 w 619"/>
                <a:gd name="T13" fmla="*/ 1707 h 1810"/>
                <a:gd name="T14" fmla="*/ 616 w 619"/>
                <a:gd name="T15" fmla="*/ 1763 h 1810"/>
                <a:gd name="T16" fmla="*/ 578 w 619"/>
                <a:gd name="T17" fmla="*/ 1807 h 1810"/>
                <a:gd name="T18" fmla="*/ 533 w 619"/>
                <a:gd name="T19" fmla="*/ 1800 h 1810"/>
                <a:gd name="T20" fmla="*/ 69 w 619"/>
                <a:gd name="T21" fmla="*/ 1270 h 1810"/>
                <a:gd name="T22" fmla="*/ 0 w 619"/>
                <a:gd name="T23" fmla="*/ 850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9" h="1810">
                  <a:moveTo>
                    <a:pt x="0" y="850"/>
                  </a:moveTo>
                  <a:cubicBezTo>
                    <a:pt x="12" y="518"/>
                    <a:pt x="177" y="222"/>
                    <a:pt x="503" y="18"/>
                  </a:cubicBezTo>
                  <a:cubicBezTo>
                    <a:pt x="531" y="0"/>
                    <a:pt x="563" y="6"/>
                    <a:pt x="579" y="32"/>
                  </a:cubicBezTo>
                  <a:cubicBezTo>
                    <a:pt x="596" y="59"/>
                    <a:pt x="587" y="90"/>
                    <a:pt x="556" y="109"/>
                  </a:cubicBezTo>
                  <a:cubicBezTo>
                    <a:pt x="447" y="174"/>
                    <a:pt x="355" y="257"/>
                    <a:pt x="281" y="360"/>
                  </a:cubicBezTo>
                  <a:cubicBezTo>
                    <a:pt x="152" y="539"/>
                    <a:pt x="91" y="739"/>
                    <a:pt x="108" y="958"/>
                  </a:cubicBezTo>
                  <a:cubicBezTo>
                    <a:pt x="133" y="1291"/>
                    <a:pt x="295" y="1539"/>
                    <a:pt x="582" y="1707"/>
                  </a:cubicBezTo>
                  <a:cubicBezTo>
                    <a:pt x="604" y="1720"/>
                    <a:pt x="619" y="1737"/>
                    <a:pt x="616" y="1763"/>
                  </a:cubicBezTo>
                  <a:cubicBezTo>
                    <a:pt x="613" y="1786"/>
                    <a:pt x="601" y="1803"/>
                    <a:pt x="578" y="1807"/>
                  </a:cubicBezTo>
                  <a:cubicBezTo>
                    <a:pt x="564" y="1810"/>
                    <a:pt x="545" y="1807"/>
                    <a:pt x="533" y="1800"/>
                  </a:cubicBezTo>
                  <a:cubicBezTo>
                    <a:pt x="315" y="1678"/>
                    <a:pt x="160" y="1502"/>
                    <a:pt x="69" y="1270"/>
                  </a:cubicBezTo>
                  <a:cubicBezTo>
                    <a:pt x="22" y="1151"/>
                    <a:pt x="1" y="1028"/>
                    <a:pt x="0" y="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8" name="Freeform 24"/>
            <p:cNvSpPr>
              <a:spLocks/>
            </p:cNvSpPr>
            <p:nvPr/>
          </p:nvSpPr>
          <p:spPr bwMode="auto">
            <a:xfrm>
              <a:off x="4843" y="-1002"/>
              <a:ext cx="1435" cy="4256"/>
            </a:xfrm>
            <a:custGeom>
              <a:avLst/>
              <a:gdLst>
                <a:gd name="T0" fmla="*/ 607 w 607"/>
                <a:gd name="T1" fmla="*/ 895 h 1800"/>
                <a:gd name="T2" fmla="*/ 106 w 607"/>
                <a:gd name="T3" fmla="*/ 1774 h 1800"/>
                <a:gd name="T4" fmla="*/ 87 w 607"/>
                <a:gd name="T5" fmla="*/ 1786 h 1800"/>
                <a:gd name="T6" fmla="*/ 14 w 607"/>
                <a:gd name="T7" fmla="*/ 1766 h 1800"/>
                <a:gd name="T8" fmla="*/ 35 w 607"/>
                <a:gd name="T9" fmla="*/ 1693 h 1800"/>
                <a:gd name="T10" fmla="*/ 174 w 607"/>
                <a:gd name="T11" fmla="*/ 1595 h 1800"/>
                <a:gd name="T12" fmla="*/ 487 w 607"/>
                <a:gd name="T13" fmla="*/ 1032 h 1800"/>
                <a:gd name="T14" fmla="*/ 71 w 607"/>
                <a:gd name="T15" fmla="*/ 115 h 1800"/>
                <a:gd name="T16" fmla="*/ 37 w 607"/>
                <a:gd name="T17" fmla="*/ 53 h 1800"/>
                <a:gd name="T18" fmla="*/ 120 w 607"/>
                <a:gd name="T19" fmla="*/ 22 h 1800"/>
                <a:gd name="T20" fmla="*/ 294 w 607"/>
                <a:gd name="T21" fmla="*/ 159 h 1800"/>
                <a:gd name="T22" fmla="*/ 597 w 607"/>
                <a:gd name="T23" fmla="*/ 772 h 1800"/>
                <a:gd name="T24" fmla="*/ 607 w 607"/>
                <a:gd name="T25" fmla="*/ 895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7" h="1800">
                  <a:moveTo>
                    <a:pt x="607" y="895"/>
                  </a:moveTo>
                  <a:cubicBezTo>
                    <a:pt x="592" y="1274"/>
                    <a:pt x="429" y="1569"/>
                    <a:pt x="106" y="1774"/>
                  </a:cubicBezTo>
                  <a:cubicBezTo>
                    <a:pt x="100" y="1778"/>
                    <a:pt x="94" y="1783"/>
                    <a:pt x="87" y="1786"/>
                  </a:cubicBezTo>
                  <a:cubicBezTo>
                    <a:pt x="61" y="1800"/>
                    <a:pt x="28" y="1791"/>
                    <a:pt x="14" y="1766"/>
                  </a:cubicBezTo>
                  <a:cubicBezTo>
                    <a:pt x="0" y="1740"/>
                    <a:pt x="8" y="1712"/>
                    <a:pt x="35" y="1693"/>
                  </a:cubicBezTo>
                  <a:cubicBezTo>
                    <a:pt x="82" y="1661"/>
                    <a:pt x="131" y="1632"/>
                    <a:pt x="174" y="1595"/>
                  </a:cubicBezTo>
                  <a:cubicBezTo>
                    <a:pt x="348" y="1447"/>
                    <a:pt x="458" y="1259"/>
                    <a:pt x="487" y="1032"/>
                  </a:cubicBezTo>
                  <a:cubicBezTo>
                    <a:pt x="537" y="643"/>
                    <a:pt x="394" y="337"/>
                    <a:pt x="71" y="115"/>
                  </a:cubicBezTo>
                  <a:cubicBezTo>
                    <a:pt x="43" y="97"/>
                    <a:pt x="32" y="77"/>
                    <a:pt x="37" y="53"/>
                  </a:cubicBezTo>
                  <a:cubicBezTo>
                    <a:pt x="45" y="16"/>
                    <a:pt x="85" y="0"/>
                    <a:pt x="120" y="22"/>
                  </a:cubicBezTo>
                  <a:cubicBezTo>
                    <a:pt x="184" y="61"/>
                    <a:pt x="242" y="107"/>
                    <a:pt x="294" y="159"/>
                  </a:cubicBezTo>
                  <a:cubicBezTo>
                    <a:pt x="465" y="328"/>
                    <a:pt x="568" y="532"/>
                    <a:pt x="597" y="772"/>
                  </a:cubicBezTo>
                  <a:cubicBezTo>
                    <a:pt x="601" y="812"/>
                    <a:pt x="603" y="852"/>
                    <a:pt x="607" y="8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9" name="Freeform 25"/>
            <p:cNvSpPr>
              <a:spLocks/>
            </p:cNvSpPr>
            <p:nvPr/>
          </p:nvSpPr>
          <p:spPr bwMode="auto">
            <a:xfrm>
              <a:off x="2001" y="-493"/>
              <a:ext cx="1118" cy="3248"/>
            </a:xfrm>
            <a:custGeom>
              <a:avLst/>
              <a:gdLst>
                <a:gd name="T0" fmla="*/ 0 w 473"/>
                <a:gd name="T1" fmla="*/ 684 h 1374"/>
                <a:gd name="T2" fmla="*/ 369 w 473"/>
                <a:gd name="T3" fmla="*/ 20 h 1374"/>
                <a:gd name="T4" fmla="*/ 391 w 473"/>
                <a:gd name="T5" fmla="*/ 8 h 1374"/>
                <a:gd name="T6" fmla="*/ 440 w 473"/>
                <a:gd name="T7" fmla="*/ 22 h 1374"/>
                <a:gd name="T8" fmla="*/ 432 w 473"/>
                <a:gd name="T9" fmla="*/ 74 h 1374"/>
                <a:gd name="T10" fmla="*/ 414 w 473"/>
                <a:gd name="T11" fmla="*/ 86 h 1374"/>
                <a:gd name="T12" fmla="*/ 86 w 473"/>
                <a:gd name="T13" fmla="*/ 746 h 1374"/>
                <a:gd name="T14" fmla="*/ 432 w 473"/>
                <a:gd name="T15" fmla="*/ 1286 h 1374"/>
                <a:gd name="T16" fmla="*/ 451 w 473"/>
                <a:gd name="T17" fmla="*/ 1297 h 1374"/>
                <a:gd name="T18" fmla="*/ 464 w 473"/>
                <a:gd name="T19" fmla="*/ 1349 h 1374"/>
                <a:gd name="T20" fmla="*/ 414 w 473"/>
                <a:gd name="T21" fmla="*/ 1367 h 1374"/>
                <a:gd name="T22" fmla="*/ 398 w 473"/>
                <a:gd name="T23" fmla="*/ 1358 h 1374"/>
                <a:gd name="T24" fmla="*/ 10 w 473"/>
                <a:gd name="T25" fmla="*/ 784 h 1374"/>
                <a:gd name="T26" fmla="*/ 0 w 473"/>
                <a:gd name="T27" fmla="*/ 68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3" h="1374">
                  <a:moveTo>
                    <a:pt x="0" y="684"/>
                  </a:moveTo>
                  <a:cubicBezTo>
                    <a:pt x="11" y="397"/>
                    <a:pt x="131" y="176"/>
                    <a:pt x="369" y="20"/>
                  </a:cubicBezTo>
                  <a:cubicBezTo>
                    <a:pt x="376" y="15"/>
                    <a:pt x="383" y="11"/>
                    <a:pt x="391" y="8"/>
                  </a:cubicBezTo>
                  <a:cubicBezTo>
                    <a:pt x="410" y="0"/>
                    <a:pt x="430" y="6"/>
                    <a:pt x="440" y="22"/>
                  </a:cubicBezTo>
                  <a:cubicBezTo>
                    <a:pt x="451" y="39"/>
                    <a:pt x="448" y="61"/>
                    <a:pt x="432" y="74"/>
                  </a:cubicBezTo>
                  <a:cubicBezTo>
                    <a:pt x="426" y="79"/>
                    <a:pt x="420" y="82"/>
                    <a:pt x="414" y="86"/>
                  </a:cubicBezTo>
                  <a:cubicBezTo>
                    <a:pt x="177" y="243"/>
                    <a:pt x="62" y="463"/>
                    <a:pt x="86" y="746"/>
                  </a:cubicBezTo>
                  <a:cubicBezTo>
                    <a:pt x="107" y="984"/>
                    <a:pt x="229" y="1163"/>
                    <a:pt x="432" y="1286"/>
                  </a:cubicBezTo>
                  <a:cubicBezTo>
                    <a:pt x="439" y="1290"/>
                    <a:pt x="445" y="1293"/>
                    <a:pt x="451" y="1297"/>
                  </a:cubicBezTo>
                  <a:cubicBezTo>
                    <a:pt x="468" y="1310"/>
                    <a:pt x="473" y="1331"/>
                    <a:pt x="464" y="1349"/>
                  </a:cubicBezTo>
                  <a:cubicBezTo>
                    <a:pt x="455" y="1366"/>
                    <a:pt x="434" y="1374"/>
                    <a:pt x="414" y="1367"/>
                  </a:cubicBezTo>
                  <a:cubicBezTo>
                    <a:pt x="408" y="1365"/>
                    <a:pt x="403" y="1362"/>
                    <a:pt x="398" y="1358"/>
                  </a:cubicBezTo>
                  <a:cubicBezTo>
                    <a:pt x="178" y="1228"/>
                    <a:pt x="47" y="1038"/>
                    <a:pt x="10" y="784"/>
                  </a:cubicBezTo>
                  <a:cubicBezTo>
                    <a:pt x="5" y="750"/>
                    <a:pt x="3" y="715"/>
                    <a:pt x="0" y="6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0" name="Freeform 26"/>
            <p:cNvSpPr>
              <a:spLocks/>
            </p:cNvSpPr>
            <p:nvPr/>
          </p:nvSpPr>
          <p:spPr bwMode="auto">
            <a:xfrm>
              <a:off x="4604" y="-491"/>
              <a:ext cx="1390" cy="3227"/>
            </a:xfrm>
            <a:custGeom>
              <a:avLst/>
              <a:gdLst>
                <a:gd name="T0" fmla="*/ 378 w 588"/>
                <a:gd name="T1" fmla="*/ 678 h 1365"/>
                <a:gd name="T2" fmla="*/ 53 w 588"/>
                <a:gd name="T3" fmla="*/ 91 h 1365"/>
                <a:gd name="T4" fmla="*/ 26 w 588"/>
                <a:gd name="T5" fmla="*/ 48 h 1365"/>
                <a:gd name="T6" fmla="*/ 90 w 588"/>
                <a:gd name="T7" fmla="*/ 20 h 1365"/>
                <a:gd name="T8" fmla="*/ 220 w 588"/>
                <a:gd name="T9" fmla="*/ 122 h 1365"/>
                <a:gd name="T10" fmla="*/ 77 w 588"/>
                <a:gd name="T11" fmla="*/ 1348 h 1365"/>
                <a:gd name="T12" fmla="*/ 59 w 588"/>
                <a:gd name="T13" fmla="*/ 1357 h 1365"/>
                <a:gd name="T14" fmla="*/ 9 w 588"/>
                <a:gd name="T15" fmla="*/ 1340 h 1365"/>
                <a:gd name="T16" fmla="*/ 20 w 588"/>
                <a:gd name="T17" fmla="*/ 1290 h 1365"/>
                <a:gd name="T18" fmla="*/ 35 w 588"/>
                <a:gd name="T19" fmla="*/ 1280 h 1365"/>
                <a:gd name="T20" fmla="*/ 372 w 588"/>
                <a:gd name="T21" fmla="*/ 765 h 1365"/>
                <a:gd name="T22" fmla="*/ 378 w 588"/>
                <a:gd name="T23" fmla="*/ 678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8" h="1365">
                  <a:moveTo>
                    <a:pt x="378" y="678"/>
                  </a:moveTo>
                  <a:cubicBezTo>
                    <a:pt x="370" y="429"/>
                    <a:pt x="264" y="231"/>
                    <a:pt x="53" y="91"/>
                  </a:cubicBezTo>
                  <a:cubicBezTo>
                    <a:pt x="37" y="80"/>
                    <a:pt x="24" y="68"/>
                    <a:pt x="26" y="48"/>
                  </a:cubicBezTo>
                  <a:cubicBezTo>
                    <a:pt x="28" y="16"/>
                    <a:pt x="63" y="0"/>
                    <a:pt x="90" y="20"/>
                  </a:cubicBezTo>
                  <a:cubicBezTo>
                    <a:pt x="135" y="52"/>
                    <a:pt x="181" y="84"/>
                    <a:pt x="220" y="122"/>
                  </a:cubicBezTo>
                  <a:cubicBezTo>
                    <a:pt x="588" y="478"/>
                    <a:pt x="516" y="1086"/>
                    <a:pt x="77" y="1348"/>
                  </a:cubicBezTo>
                  <a:cubicBezTo>
                    <a:pt x="71" y="1351"/>
                    <a:pt x="66" y="1355"/>
                    <a:pt x="59" y="1357"/>
                  </a:cubicBezTo>
                  <a:cubicBezTo>
                    <a:pt x="40" y="1365"/>
                    <a:pt x="19" y="1357"/>
                    <a:pt x="9" y="1340"/>
                  </a:cubicBezTo>
                  <a:cubicBezTo>
                    <a:pt x="0" y="1323"/>
                    <a:pt x="4" y="1303"/>
                    <a:pt x="20" y="1290"/>
                  </a:cubicBezTo>
                  <a:cubicBezTo>
                    <a:pt x="24" y="1286"/>
                    <a:pt x="30" y="1283"/>
                    <a:pt x="35" y="1280"/>
                  </a:cubicBezTo>
                  <a:cubicBezTo>
                    <a:pt x="228" y="1161"/>
                    <a:pt x="340" y="989"/>
                    <a:pt x="372" y="765"/>
                  </a:cubicBezTo>
                  <a:cubicBezTo>
                    <a:pt x="376" y="738"/>
                    <a:pt x="376" y="709"/>
                    <a:pt x="378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cxnSp>
        <p:nvCxnSpPr>
          <p:cNvPr id="341" name="Straight Arrow Connector 340"/>
          <p:cNvCxnSpPr/>
          <p:nvPr/>
        </p:nvCxnSpPr>
        <p:spPr>
          <a:xfrm flipH="1" flipV="1">
            <a:off x="10309402" y="4103743"/>
            <a:ext cx="296648" cy="538014"/>
          </a:xfrm>
          <a:prstGeom prst="straightConnector1">
            <a:avLst/>
          </a:prstGeom>
          <a:ln w="12700" cap="rnd">
            <a:solidFill>
              <a:schemeClr val="bg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9177111" y="5193118"/>
            <a:ext cx="621086" cy="224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</a:rPr>
              <a:t>Data Center Server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10326553" y="5029637"/>
            <a:ext cx="621086" cy="112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</a:rPr>
              <a:t>Router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1428086" y="5153683"/>
            <a:ext cx="621086" cy="112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</a:rPr>
              <a:t>Switches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9127000" y="3626039"/>
            <a:ext cx="79296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</a:rPr>
              <a:t>Wireless Access Point</a:t>
            </a:r>
          </a:p>
        </p:txBody>
      </p:sp>
      <p:cxnSp>
        <p:nvCxnSpPr>
          <p:cNvPr id="363" name="Straight Arrow Connector 362"/>
          <p:cNvCxnSpPr/>
          <p:nvPr/>
        </p:nvCxnSpPr>
        <p:spPr>
          <a:xfrm flipV="1">
            <a:off x="11595762" y="3980472"/>
            <a:ext cx="0" cy="566436"/>
          </a:xfrm>
          <a:prstGeom prst="straightConnector1">
            <a:avLst/>
          </a:prstGeom>
          <a:ln w="12700" cap="rnd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5986319" y="5806574"/>
            <a:ext cx="1965694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Without peer-to-peer</a:t>
            </a:r>
          </a:p>
        </p:txBody>
      </p:sp>
      <p:sp>
        <p:nvSpPr>
          <p:cNvPr id="375" name="TextBox 374"/>
          <p:cNvSpPr txBox="1"/>
          <p:nvPr/>
        </p:nvSpPr>
        <p:spPr>
          <a:xfrm>
            <a:off x="9707927" y="5806574"/>
            <a:ext cx="1965694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With peer-to-peer</a:t>
            </a:r>
          </a:p>
        </p:txBody>
      </p:sp>
      <p:cxnSp>
        <p:nvCxnSpPr>
          <p:cNvPr id="396" name="Straight Arrow Connector 395"/>
          <p:cNvCxnSpPr/>
          <p:nvPr/>
        </p:nvCxnSpPr>
        <p:spPr>
          <a:xfrm flipH="1" flipV="1">
            <a:off x="9961196" y="3103407"/>
            <a:ext cx="262205" cy="424861"/>
          </a:xfrm>
          <a:prstGeom prst="straightConnector1">
            <a:avLst/>
          </a:prstGeom>
          <a:ln w="12700" cap="rnd">
            <a:solidFill>
              <a:schemeClr val="bg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0860736" y="2952040"/>
            <a:ext cx="1390593" cy="1116758"/>
            <a:chOff x="10895769" y="1789915"/>
            <a:chExt cx="1390593" cy="1116758"/>
          </a:xfrm>
        </p:grpSpPr>
        <p:sp>
          <p:nvSpPr>
            <p:cNvPr id="351" name="Freeform 25"/>
            <p:cNvSpPr>
              <a:spLocks noChangeAspect="1" noEditPoints="1"/>
            </p:cNvSpPr>
            <p:nvPr/>
          </p:nvSpPr>
          <p:spPr bwMode="black">
            <a:xfrm>
              <a:off x="12023760" y="2711432"/>
              <a:ext cx="262602" cy="180401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52" name="Freeform 351"/>
            <p:cNvSpPr>
              <a:spLocks noChangeAspect="1"/>
            </p:cNvSpPr>
            <p:nvPr/>
          </p:nvSpPr>
          <p:spPr bwMode="black">
            <a:xfrm flipH="1">
              <a:off x="10895769" y="2243253"/>
              <a:ext cx="327208" cy="21008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53" name="Freeform 352"/>
            <p:cNvSpPr>
              <a:spLocks noChangeAspect="1"/>
            </p:cNvSpPr>
            <p:nvPr/>
          </p:nvSpPr>
          <p:spPr bwMode="black">
            <a:xfrm>
              <a:off x="11456598" y="2525547"/>
              <a:ext cx="333542" cy="262602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41" tIns="143392" rIns="179241" bIns="1433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4" name="Freeform 353"/>
            <p:cNvSpPr>
              <a:spLocks noChangeAspect="1"/>
            </p:cNvSpPr>
            <p:nvPr/>
          </p:nvSpPr>
          <p:spPr bwMode="black">
            <a:xfrm flipH="1">
              <a:off x="10895769" y="2696592"/>
              <a:ext cx="327208" cy="21008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55" name="Freeform 354"/>
            <p:cNvSpPr>
              <a:spLocks noChangeAspect="1"/>
            </p:cNvSpPr>
            <p:nvPr/>
          </p:nvSpPr>
          <p:spPr bwMode="black">
            <a:xfrm flipH="1">
              <a:off x="10895769" y="1789915"/>
              <a:ext cx="327208" cy="21008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57" name="Freeform 356"/>
            <p:cNvSpPr>
              <a:spLocks noChangeAspect="1"/>
            </p:cNvSpPr>
            <p:nvPr/>
          </p:nvSpPr>
          <p:spPr bwMode="black">
            <a:xfrm>
              <a:off x="11456598" y="1945318"/>
              <a:ext cx="333542" cy="262602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41" tIns="143392" rIns="179241" bIns="1433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8" name="Freeform 25"/>
            <p:cNvSpPr>
              <a:spLocks noChangeAspect="1" noEditPoints="1"/>
            </p:cNvSpPr>
            <p:nvPr/>
          </p:nvSpPr>
          <p:spPr bwMode="black">
            <a:xfrm>
              <a:off x="12023760" y="2258093"/>
              <a:ext cx="262602" cy="180401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59" name="Freeform 25"/>
            <p:cNvSpPr>
              <a:spLocks noChangeAspect="1" noEditPoints="1"/>
            </p:cNvSpPr>
            <p:nvPr/>
          </p:nvSpPr>
          <p:spPr bwMode="black">
            <a:xfrm>
              <a:off x="12023760" y="1804755"/>
              <a:ext cx="262602" cy="180401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80" name="Straight Arrow Connector 379"/>
            <p:cNvCxnSpPr/>
            <p:nvPr/>
          </p:nvCxnSpPr>
          <p:spPr>
            <a:xfrm flipV="1">
              <a:off x="11623369" y="2228027"/>
              <a:ext cx="0" cy="285598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H="1" flipV="1">
              <a:off x="11222977" y="2052626"/>
              <a:ext cx="775108" cy="617349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12148198" y="2012668"/>
              <a:ext cx="0" cy="215598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12148198" y="2466567"/>
              <a:ext cx="0" cy="215598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11215643" y="2691079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11061891" y="2466567"/>
              <a:ext cx="0" cy="215598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11061891" y="2009367"/>
              <a:ext cx="0" cy="215598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H="1" flipV="1">
              <a:off x="11222977" y="1879196"/>
              <a:ext cx="775108" cy="598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H="1" flipV="1">
              <a:off x="11222977" y="2368789"/>
              <a:ext cx="775108" cy="598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11255170" y="2052626"/>
              <a:ext cx="775108" cy="617349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1804796" y="2691079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H="1">
              <a:off x="11804796" y="1951959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11207331" y="1951959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11215643" y="2159403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1806578" y="2159403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 flipV="1">
              <a:off x="11237633" y="2436610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11799287" y="2436610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1222977" y="2868547"/>
              <a:ext cx="775108" cy="598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H="1" flipV="1">
              <a:off x="11229498" y="2046052"/>
              <a:ext cx="350826" cy="459266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11683772" y="2046052"/>
              <a:ext cx="350826" cy="459266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11271453" y="2226955"/>
              <a:ext cx="283370" cy="429136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 flipV="1">
              <a:off x="11698983" y="2226955"/>
              <a:ext cx="299102" cy="439234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9215457" y="2058414"/>
            <a:ext cx="1390593" cy="1116758"/>
            <a:chOff x="10895769" y="1789915"/>
            <a:chExt cx="1390593" cy="1116758"/>
          </a:xfrm>
        </p:grpSpPr>
        <p:sp>
          <p:nvSpPr>
            <p:cNvPr id="172" name="Freeform 25"/>
            <p:cNvSpPr>
              <a:spLocks noChangeAspect="1" noEditPoints="1"/>
            </p:cNvSpPr>
            <p:nvPr/>
          </p:nvSpPr>
          <p:spPr bwMode="black">
            <a:xfrm>
              <a:off x="12023760" y="2711432"/>
              <a:ext cx="262602" cy="180401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73" name="Freeform 172"/>
            <p:cNvSpPr>
              <a:spLocks noChangeAspect="1"/>
            </p:cNvSpPr>
            <p:nvPr/>
          </p:nvSpPr>
          <p:spPr bwMode="black">
            <a:xfrm flipH="1">
              <a:off x="10895769" y="2243253"/>
              <a:ext cx="327208" cy="21008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74" name="Freeform 173"/>
            <p:cNvSpPr>
              <a:spLocks noChangeAspect="1"/>
            </p:cNvSpPr>
            <p:nvPr/>
          </p:nvSpPr>
          <p:spPr bwMode="black">
            <a:xfrm>
              <a:off x="11456598" y="2525547"/>
              <a:ext cx="333542" cy="262602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41" tIns="143392" rIns="179241" bIns="1433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Freeform 174"/>
            <p:cNvSpPr>
              <a:spLocks noChangeAspect="1"/>
            </p:cNvSpPr>
            <p:nvPr/>
          </p:nvSpPr>
          <p:spPr bwMode="black">
            <a:xfrm flipH="1">
              <a:off x="10895769" y="2696592"/>
              <a:ext cx="327208" cy="21008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76" name="Freeform 175"/>
            <p:cNvSpPr>
              <a:spLocks noChangeAspect="1"/>
            </p:cNvSpPr>
            <p:nvPr/>
          </p:nvSpPr>
          <p:spPr bwMode="black">
            <a:xfrm flipH="1">
              <a:off x="10895769" y="1789915"/>
              <a:ext cx="327208" cy="210081"/>
            </a:xfrm>
            <a:custGeom>
              <a:avLst/>
              <a:gdLst>
                <a:gd name="connsiteX0" fmla="*/ 4635324 w 4635324"/>
                <a:gd name="connsiteY0" fmla="*/ 2786728 h 2974887"/>
                <a:gd name="connsiteX1" fmla="*/ 0 w 4635324"/>
                <a:gd name="connsiteY1" fmla="*/ 2786728 h 2974887"/>
                <a:gd name="connsiteX2" fmla="*/ 0 w 4635324"/>
                <a:gd name="connsiteY2" fmla="*/ 2813608 h 2974887"/>
                <a:gd name="connsiteX3" fmla="*/ 185413 w 4635324"/>
                <a:gd name="connsiteY3" fmla="*/ 2974887 h 2974887"/>
                <a:gd name="connsiteX4" fmla="*/ 4449911 w 4635324"/>
                <a:gd name="connsiteY4" fmla="*/ 2974887 h 2974887"/>
                <a:gd name="connsiteX5" fmla="*/ 4635324 w 4635324"/>
                <a:gd name="connsiteY5" fmla="*/ 2813608 h 2974887"/>
                <a:gd name="connsiteX6" fmla="*/ 4635324 w 4635324"/>
                <a:gd name="connsiteY6" fmla="*/ 2786728 h 2974887"/>
                <a:gd name="connsiteX7" fmla="*/ 4005331 w 4635324"/>
                <a:gd name="connsiteY7" fmla="*/ 205988 h 2974887"/>
                <a:gd name="connsiteX8" fmla="*/ 4005331 w 4635324"/>
                <a:gd name="connsiteY8" fmla="*/ 2473188 h 2974887"/>
                <a:gd name="connsiteX9" fmla="*/ 630009 w 4635324"/>
                <a:gd name="connsiteY9" fmla="*/ 2473188 h 2974887"/>
                <a:gd name="connsiteX10" fmla="*/ 630009 w 4635324"/>
                <a:gd name="connsiteY10" fmla="*/ 205988 h 2974887"/>
                <a:gd name="connsiteX11" fmla="*/ 4115213 w 4635324"/>
                <a:gd name="connsiteY11" fmla="*/ 0 h 2974887"/>
                <a:gd name="connsiteX12" fmla="*/ 520123 w 4635324"/>
                <a:gd name="connsiteY12" fmla="*/ 0 h 2974887"/>
                <a:gd name="connsiteX13" fmla="*/ 391787 w 4635324"/>
                <a:gd name="connsiteY13" fmla="*/ 128336 h 2974887"/>
                <a:gd name="connsiteX14" fmla="*/ 391787 w 4635324"/>
                <a:gd name="connsiteY14" fmla="*/ 2548645 h 2974887"/>
                <a:gd name="connsiteX15" fmla="*/ 520123 w 4635324"/>
                <a:gd name="connsiteY15" fmla="*/ 2676981 h 2974887"/>
                <a:gd name="connsiteX16" fmla="*/ 4115213 w 4635324"/>
                <a:gd name="connsiteY16" fmla="*/ 2676981 h 2974887"/>
                <a:gd name="connsiteX17" fmla="*/ 4243549 w 4635324"/>
                <a:gd name="connsiteY17" fmla="*/ 2548645 h 2974887"/>
                <a:gd name="connsiteX18" fmla="*/ 4243549 w 4635324"/>
                <a:gd name="connsiteY18" fmla="*/ 128336 h 2974887"/>
                <a:gd name="connsiteX19" fmla="*/ 4115213 w 4635324"/>
                <a:gd name="connsiteY19" fmla="*/ 0 h 297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35324" h="2974887">
                  <a:moveTo>
                    <a:pt x="4635324" y="2786728"/>
                  </a:moveTo>
                  <a:lnTo>
                    <a:pt x="0" y="2786728"/>
                  </a:lnTo>
                  <a:cubicBezTo>
                    <a:pt x="0" y="2813608"/>
                    <a:pt x="0" y="2813608"/>
                    <a:pt x="0" y="2813608"/>
                  </a:cubicBezTo>
                  <a:cubicBezTo>
                    <a:pt x="0" y="2894248"/>
                    <a:pt x="79463" y="2974887"/>
                    <a:pt x="185413" y="2974887"/>
                  </a:cubicBezTo>
                  <a:cubicBezTo>
                    <a:pt x="4449911" y="2974887"/>
                    <a:pt x="4449911" y="2974887"/>
                    <a:pt x="4449911" y="2974887"/>
                  </a:cubicBezTo>
                  <a:cubicBezTo>
                    <a:pt x="4555862" y="2974887"/>
                    <a:pt x="4635324" y="2894248"/>
                    <a:pt x="4635324" y="2813608"/>
                  </a:cubicBezTo>
                  <a:cubicBezTo>
                    <a:pt x="4635324" y="2786728"/>
                    <a:pt x="4635324" y="2786728"/>
                    <a:pt x="4635324" y="2786728"/>
                  </a:cubicBezTo>
                  <a:close/>
                  <a:moveTo>
                    <a:pt x="4005331" y="205988"/>
                  </a:moveTo>
                  <a:lnTo>
                    <a:pt x="4005331" y="2473188"/>
                  </a:lnTo>
                  <a:lnTo>
                    <a:pt x="630009" y="2473188"/>
                  </a:lnTo>
                  <a:lnTo>
                    <a:pt x="630009" y="205988"/>
                  </a:lnTo>
                  <a:close/>
                  <a:moveTo>
                    <a:pt x="4115213" y="0"/>
                  </a:moveTo>
                  <a:lnTo>
                    <a:pt x="520123" y="0"/>
                  </a:lnTo>
                  <a:cubicBezTo>
                    <a:pt x="449244" y="0"/>
                    <a:pt x="391787" y="57457"/>
                    <a:pt x="391787" y="128336"/>
                  </a:cubicBezTo>
                  <a:lnTo>
                    <a:pt x="391787" y="2548645"/>
                  </a:lnTo>
                  <a:cubicBezTo>
                    <a:pt x="391787" y="2619524"/>
                    <a:pt x="449244" y="2676981"/>
                    <a:pt x="520123" y="2676981"/>
                  </a:cubicBezTo>
                  <a:lnTo>
                    <a:pt x="4115213" y="2676981"/>
                  </a:lnTo>
                  <a:cubicBezTo>
                    <a:pt x="4186092" y="2676981"/>
                    <a:pt x="4243549" y="2619524"/>
                    <a:pt x="4243549" y="2548645"/>
                  </a:cubicBezTo>
                  <a:lnTo>
                    <a:pt x="4243549" y="128336"/>
                  </a:lnTo>
                  <a:cubicBezTo>
                    <a:pt x="4243549" y="57457"/>
                    <a:pt x="4186092" y="0"/>
                    <a:pt x="41152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77" name="Freeform 176"/>
            <p:cNvSpPr>
              <a:spLocks noChangeAspect="1"/>
            </p:cNvSpPr>
            <p:nvPr/>
          </p:nvSpPr>
          <p:spPr bwMode="black">
            <a:xfrm>
              <a:off x="11456598" y="1945318"/>
              <a:ext cx="333542" cy="262602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41" tIns="143392" rIns="179241" bIns="1433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Freeform 25"/>
            <p:cNvSpPr>
              <a:spLocks noChangeAspect="1" noEditPoints="1"/>
            </p:cNvSpPr>
            <p:nvPr/>
          </p:nvSpPr>
          <p:spPr bwMode="black">
            <a:xfrm>
              <a:off x="12023760" y="2258093"/>
              <a:ext cx="262602" cy="180401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79" name="Freeform 25"/>
            <p:cNvSpPr>
              <a:spLocks noChangeAspect="1" noEditPoints="1"/>
            </p:cNvSpPr>
            <p:nvPr/>
          </p:nvSpPr>
          <p:spPr bwMode="black">
            <a:xfrm>
              <a:off x="12023760" y="1804755"/>
              <a:ext cx="262602" cy="180401"/>
            </a:xfrm>
            <a:custGeom>
              <a:avLst/>
              <a:gdLst>
                <a:gd name="T0" fmla="*/ 2442 w 2470"/>
                <a:gd name="T1" fmla="*/ 0 h 1695"/>
                <a:gd name="T2" fmla="*/ 28 w 2470"/>
                <a:gd name="T3" fmla="*/ 0 h 1695"/>
                <a:gd name="T4" fmla="*/ 0 w 2470"/>
                <a:gd name="T5" fmla="*/ 28 h 1695"/>
                <a:gd name="T6" fmla="*/ 0 w 2470"/>
                <a:gd name="T7" fmla="*/ 1667 h 1695"/>
                <a:gd name="T8" fmla="*/ 28 w 2470"/>
                <a:gd name="T9" fmla="*/ 1695 h 1695"/>
                <a:gd name="T10" fmla="*/ 2442 w 2470"/>
                <a:gd name="T11" fmla="*/ 1695 h 1695"/>
                <a:gd name="T12" fmla="*/ 2470 w 2470"/>
                <a:gd name="T13" fmla="*/ 1667 h 1695"/>
                <a:gd name="T14" fmla="*/ 2470 w 2470"/>
                <a:gd name="T15" fmla="*/ 28 h 1695"/>
                <a:gd name="T16" fmla="*/ 2442 w 2470"/>
                <a:gd name="T17" fmla="*/ 0 h 1695"/>
                <a:gd name="T18" fmla="*/ 2345 w 2470"/>
                <a:gd name="T19" fmla="*/ 1593 h 1695"/>
                <a:gd name="T20" fmla="*/ 124 w 2470"/>
                <a:gd name="T21" fmla="*/ 1593 h 1695"/>
                <a:gd name="T22" fmla="*/ 124 w 2470"/>
                <a:gd name="T23" fmla="*/ 101 h 1695"/>
                <a:gd name="T24" fmla="*/ 2345 w 2470"/>
                <a:gd name="T25" fmla="*/ 101 h 1695"/>
                <a:gd name="T26" fmla="*/ 2345 w 2470"/>
                <a:gd name="T27" fmla="*/ 1593 h 1695"/>
                <a:gd name="T28" fmla="*/ 2403 w 2470"/>
                <a:gd name="T29" fmla="*/ 880 h 1695"/>
                <a:gd name="T30" fmla="*/ 2372 w 2470"/>
                <a:gd name="T31" fmla="*/ 876 h 1695"/>
                <a:gd name="T32" fmla="*/ 2372 w 2470"/>
                <a:gd name="T33" fmla="*/ 850 h 1695"/>
                <a:gd name="T34" fmla="*/ 2403 w 2470"/>
                <a:gd name="T35" fmla="*/ 850 h 1695"/>
                <a:gd name="T36" fmla="*/ 2403 w 2470"/>
                <a:gd name="T37" fmla="*/ 880 h 1695"/>
                <a:gd name="T38" fmla="*/ 2403 w 2470"/>
                <a:gd name="T39" fmla="*/ 847 h 1695"/>
                <a:gd name="T40" fmla="*/ 2372 w 2470"/>
                <a:gd name="T41" fmla="*/ 847 h 1695"/>
                <a:gd name="T42" fmla="*/ 2372 w 2470"/>
                <a:gd name="T43" fmla="*/ 822 h 1695"/>
                <a:gd name="T44" fmla="*/ 2403 w 2470"/>
                <a:gd name="T45" fmla="*/ 818 h 1695"/>
                <a:gd name="T46" fmla="*/ 2403 w 2470"/>
                <a:gd name="T47" fmla="*/ 847 h 1695"/>
                <a:gd name="T48" fmla="*/ 2446 w 2470"/>
                <a:gd name="T49" fmla="*/ 886 h 1695"/>
                <a:gd name="T50" fmla="*/ 2406 w 2470"/>
                <a:gd name="T51" fmla="*/ 880 h 1695"/>
                <a:gd name="T52" fmla="*/ 2406 w 2470"/>
                <a:gd name="T53" fmla="*/ 850 h 1695"/>
                <a:gd name="T54" fmla="*/ 2446 w 2470"/>
                <a:gd name="T55" fmla="*/ 850 h 1695"/>
                <a:gd name="T56" fmla="*/ 2446 w 2470"/>
                <a:gd name="T57" fmla="*/ 886 h 1695"/>
                <a:gd name="T58" fmla="*/ 2446 w 2470"/>
                <a:gd name="T59" fmla="*/ 847 h 1695"/>
                <a:gd name="T60" fmla="*/ 2406 w 2470"/>
                <a:gd name="T61" fmla="*/ 847 h 1695"/>
                <a:gd name="T62" fmla="*/ 2406 w 2470"/>
                <a:gd name="T63" fmla="*/ 818 h 1695"/>
                <a:gd name="T64" fmla="*/ 2446 w 2470"/>
                <a:gd name="T65" fmla="*/ 812 h 1695"/>
                <a:gd name="T66" fmla="*/ 2446 w 2470"/>
                <a:gd name="T67" fmla="*/ 847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0" h="1695">
                  <a:moveTo>
                    <a:pt x="244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682"/>
                    <a:pt x="12" y="1695"/>
                    <a:pt x="28" y="1695"/>
                  </a:cubicBezTo>
                  <a:cubicBezTo>
                    <a:pt x="2442" y="1695"/>
                    <a:pt x="2442" y="1695"/>
                    <a:pt x="2442" y="1695"/>
                  </a:cubicBezTo>
                  <a:cubicBezTo>
                    <a:pt x="2458" y="1695"/>
                    <a:pt x="2470" y="1682"/>
                    <a:pt x="2470" y="1667"/>
                  </a:cubicBezTo>
                  <a:cubicBezTo>
                    <a:pt x="2470" y="28"/>
                    <a:pt x="2470" y="28"/>
                    <a:pt x="2470" y="28"/>
                  </a:cubicBezTo>
                  <a:cubicBezTo>
                    <a:pt x="2470" y="12"/>
                    <a:pt x="2458" y="0"/>
                    <a:pt x="2442" y="0"/>
                  </a:cubicBezTo>
                  <a:close/>
                  <a:moveTo>
                    <a:pt x="2345" y="1593"/>
                  </a:moveTo>
                  <a:cubicBezTo>
                    <a:pt x="124" y="1593"/>
                    <a:pt x="124" y="1593"/>
                    <a:pt x="124" y="1593"/>
                  </a:cubicBezTo>
                  <a:cubicBezTo>
                    <a:pt x="124" y="101"/>
                    <a:pt x="124" y="101"/>
                    <a:pt x="124" y="101"/>
                  </a:cubicBezTo>
                  <a:cubicBezTo>
                    <a:pt x="2345" y="101"/>
                    <a:pt x="2345" y="101"/>
                    <a:pt x="2345" y="101"/>
                  </a:cubicBezTo>
                  <a:lnTo>
                    <a:pt x="2345" y="1593"/>
                  </a:lnTo>
                  <a:close/>
                  <a:moveTo>
                    <a:pt x="2403" y="880"/>
                  </a:moveTo>
                  <a:cubicBezTo>
                    <a:pt x="2372" y="876"/>
                    <a:pt x="2372" y="876"/>
                    <a:pt x="2372" y="876"/>
                  </a:cubicBezTo>
                  <a:cubicBezTo>
                    <a:pt x="2372" y="850"/>
                    <a:pt x="2372" y="850"/>
                    <a:pt x="2372" y="850"/>
                  </a:cubicBezTo>
                  <a:cubicBezTo>
                    <a:pt x="2403" y="850"/>
                    <a:pt x="2403" y="850"/>
                    <a:pt x="2403" y="850"/>
                  </a:cubicBezTo>
                  <a:lnTo>
                    <a:pt x="2403" y="880"/>
                  </a:lnTo>
                  <a:close/>
                  <a:moveTo>
                    <a:pt x="2403" y="847"/>
                  </a:moveTo>
                  <a:cubicBezTo>
                    <a:pt x="2372" y="847"/>
                    <a:pt x="2372" y="847"/>
                    <a:pt x="2372" y="847"/>
                  </a:cubicBezTo>
                  <a:cubicBezTo>
                    <a:pt x="2372" y="822"/>
                    <a:pt x="2372" y="822"/>
                    <a:pt x="2372" y="822"/>
                  </a:cubicBezTo>
                  <a:cubicBezTo>
                    <a:pt x="2403" y="818"/>
                    <a:pt x="2403" y="818"/>
                    <a:pt x="2403" y="818"/>
                  </a:cubicBezTo>
                  <a:lnTo>
                    <a:pt x="2403" y="847"/>
                  </a:lnTo>
                  <a:close/>
                  <a:moveTo>
                    <a:pt x="2446" y="886"/>
                  </a:moveTo>
                  <a:cubicBezTo>
                    <a:pt x="2406" y="880"/>
                    <a:pt x="2406" y="880"/>
                    <a:pt x="2406" y="880"/>
                  </a:cubicBezTo>
                  <a:cubicBezTo>
                    <a:pt x="2406" y="850"/>
                    <a:pt x="2406" y="850"/>
                    <a:pt x="2406" y="850"/>
                  </a:cubicBezTo>
                  <a:cubicBezTo>
                    <a:pt x="2446" y="850"/>
                    <a:pt x="2446" y="850"/>
                    <a:pt x="2446" y="850"/>
                  </a:cubicBezTo>
                  <a:lnTo>
                    <a:pt x="2446" y="886"/>
                  </a:lnTo>
                  <a:close/>
                  <a:moveTo>
                    <a:pt x="2446" y="847"/>
                  </a:moveTo>
                  <a:cubicBezTo>
                    <a:pt x="2406" y="847"/>
                    <a:pt x="2406" y="847"/>
                    <a:pt x="2406" y="847"/>
                  </a:cubicBezTo>
                  <a:cubicBezTo>
                    <a:pt x="2406" y="818"/>
                    <a:pt x="2406" y="818"/>
                    <a:pt x="2406" y="818"/>
                  </a:cubicBezTo>
                  <a:cubicBezTo>
                    <a:pt x="2446" y="812"/>
                    <a:pt x="2446" y="812"/>
                    <a:pt x="2446" y="812"/>
                  </a:cubicBezTo>
                  <a:lnTo>
                    <a:pt x="2446" y="8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21" tIns="44811" rIns="89621" bIns="44811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180" name="Straight Arrow Connector 179"/>
            <p:cNvCxnSpPr/>
            <p:nvPr/>
          </p:nvCxnSpPr>
          <p:spPr>
            <a:xfrm flipV="1">
              <a:off x="11623369" y="2228027"/>
              <a:ext cx="0" cy="285598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 flipV="1">
              <a:off x="11222977" y="2052626"/>
              <a:ext cx="775108" cy="617349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12148198" y="2012668"/>
              <a:ext cx="0" cy="215598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12148198" y="2466567"/>
              <a:ext cx="0" cy="215598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V="1">
              <a:off x="11215643" y="2691079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>
              <a:off x="11061891" y="2466567"/>
              <a:ext cx="0" cy="215598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>
              <a:off x="11061891" y="2009367"/>
              <a:ext cx="0" cy="215598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 flipH="1" flipV="1">
              <a:off x="11222977" y="1879196"/>
              <a:ext cx="775108" cy="598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H="1" flipV="1">
              <a:off x="11222977" y="2368789"/>
              <a:ext cx="775108" cy="598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V="1">
              <a:off x="11255170" y="2052626"/>
              <a:ext cx="775108" cy="617349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H="1" flipV="1">
              <a:off x="11804796" y="2691079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 flipH="1">
              <a:off x="11804796" y="1951959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11207331" y="1951959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V="1">
              <a:off x="11215643" y="2159403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 flipV="1">
              <a:off x="11806578" y="2159403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H="1" flipV="1">
              <a:off x="11237633" y="2436610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11799287" y="2436610"/>
              <a:ext cx="204307" cy="11481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 flipH="1" flipV="1">
              <a:off x="11222977" y="2868547"/>
              <a:ext cx="775108" cy="5985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11229498" y="2046052"/>
              <a:ext cx="350826" cy="459266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V="1">
              <a:off x="11683772" y="2046052"/>
              <a:ext cx="350826" cy="459266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V="1">
              <a:off x="11271453" y="2226955"/>
              <a:ext cx="283370" cy="429136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11698983" y="2226955"/>
              <a:ext cx="299102" cy="439234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0839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Windows as a Service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7662602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427353"/>
            <a:ext cx="12436475" cy="4573054"/>
            <a:chOff x="0" y="2427353"/>
            <a:chExt cx="12436475" cy="45730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12"/>
            <a:stretch/>
          </p:blipFill>
          <p:spPr>
            <a:xfrm>
              <a:off x="0" y="2427353"/>
              <a:ext cx="12435840" cy="4573054"/>
            </a:xfrm>
            <a:prstGeom prst="rect">
              <a:avLst/>
            </a:prstGeom>
            <a:solidFill>
              <a:srgbClr val="010A07"/>
            </a:solidFill>
            <a:ln>
              <a:noFill/>
            </a:ln>
          </p:spPr>
        </p:pic>
        <p:sp>
          <p:nvSpPr>
            <p:cNvPr id="16" name="Rectangle 15"/>
            <p:cNvSpPr/>
            <p:nvPr/>
          </p:nvSpPr>
          <p:spPr bwMode="auto">
            <a:xfrm>
              <a:off x="0" y="2427353"/>
              <a:ext cx="12436475" cy="4570835"/>
            </a:xfrm>
            <a:prstGeom prst="rect">
              <a:avLst/>
            </a:prstGeom>
            <a:solidFill>
              <a:srgbClr val="010A07">
                <a:alpha val="4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91030" y="3231638"/>
            <a:ext cx="2671083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Windows Update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5788" y="2899240"/>
            <a:ext cx="249921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z="2400" dirty="0"/>
              <a:t>Windows Server Update Services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532308" y="2899240"/>
            <a:ext cx="2563916" cy="66479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Windows Update for Business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Identifying a tool to use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44242" y="3654212"/>
            <a:ext cx="2743200" cy="29260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371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Cloud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Upgrades installed as they are released (subject to throttling)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Delivery optimization for peer-to-peer distribution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Only option for Windows 10 Home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368013" y="3654212"/>
            <a:ext cx="2743200" cy="29260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371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Cloud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Upgrades can be deferred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Builds on top of Windows Update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Uses Windows Update for content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191784" y="3654212"/>
            <a:ext cx="2743200" cy="29260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371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On-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Prem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Upgrades are deployed when you approve them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Content distributed from WSUS servers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Requires KB3095113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BranchCache to reduce bandwidth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95779" y="2899240"/>
            <a:ext cx="3195725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z="2400" dirty="0"/>
              <a:t>System Center Configuration Manager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9015554" y="3654212"/>
            <a:ext cx="2743200" cy="292608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371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On-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Prem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Choice of task sequence-based upgrades or (with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vNext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 software update capabilities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Content distributed from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ConfigMgr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DPs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BranchCache to reduce bandwidth</a:t>
            </a:r>
          </a:p>
        </p:txBody>
      </p:sp>
    </p:spTree>
    <p:extLst>
      <p:ext uri="{BB962C8B-B14F-4D97-AF65-F5344CB8AC3E}">
        <p14:creationId xmlns:p14="http://schemas.microsoft.com/office/powerpoint/2010/main" val="12807498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 bwMode="auto">
          <a:xfrm>
            <a:off x="5383219" y="-477"/>
            <a:ext cx="7053255" cy="69946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Update </a:t>
            </a:r>
            <a:br>
              <a:rPr lang="en-US" dirty="0"/>
            </a:br>
            <a:r>
              <a:rPr lang="en-US" dirty="0"/>
              <a:t>for Business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037" y="6499518"/>
            <a:ext cx="4927890" cy="502944"/>
          </a:xfrm>
          <a:prstGeom prst="rect">
            <a:avLst/>
          </a:prstGeom>
          <a:noFill/>
        </p:spPr>
        <p:txBody>
          <a:bodyPr wrap="square" lIns="139851" tIns="111880" rIns="139851" bIns="111880" rtlCol="0">
            <a:spAutoFit/>
          </a:bodyPr>
          <a:lstStyle>
            <a:defPPr>
              <a:defRPr lang="en-US"/>
            </a:defPPr>
            <a:lvl1pPr defTabSz="932394">
              <a:lnSpc>
                <a:spcPct val="90000"/>
              </a:lnSpc>
              <a:spcBef>
                <a:spcPts val="612"/>
              </a:spcBef>
              <a:defRPr sz="2000" spc="0">
                <a:ln w="3175">
                  <a:noFill/>
                </a:ln>
                <a:gradFill>
                  <a:gsLst>
                    <a:gs pos="2917">
                      <a:srgbClr val="505050"/>
                    </a:gs>
                    <a:gs pos="57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199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New policies for Windows 10 1607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255" y="3841810"/>
            <a:ext cx="313274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932394">
              <a:lnSpc>
                <a:spcPct val="90000"/>
              </a:lnSpc>
              <a:spcBef>
                <a:spcPts val="612"/>
              </a:spcBef>
              <a:defRPr sz="2000" spc="0">
                <a:ln w="3175">
                  <a:noFill/>
                </a:ln>
                <a:gradFill>
                  <a:gsLst>
                    <a:gs pos="2917">
                      <a:srgbClr val="505050"/>
                    </a:gs>
                    <a:gs pos="57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spcAft>
                <a:spcPts val="1800"/>
              </a:spcAft>
            </a:pPr>
            <a:r>
              <a:rPr lang="en-US" sz="1600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Capabilities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674017" y="714098"/>
            <a:ext cx="5478397" cy="5848627"/>
            <a:chOff x="5674017" y="714098"/>
            <a:chExt cx="5478397" cy="5848627"/>
          </a:xfrm>
        </p:grpSpPr>
        <p:sp>
          <p:nvSpPr>
            <p:cNvPr id="27" name="Rectangle 26"/>
            <p:cNvSpPr/>
            <p:nvPr/>
          </p:nvSpPr>
          <p:spPr bwMode="auto">
            <a:xfrm>
              <a:off x="5674017" y="714098"/>
              <a:ext cx="5021698" cy="107106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3716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rPr>
                <a:t>Policy setting example in </a:t>
              </a:r>
              <a:b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rPr>
              </a:b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rPr>
                <a:t>Windows Update for Business 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769914" y="1823109"/>
              <a:ext cx="5382500" cy="473961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3716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ts val="100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27037" y="4040011"/>
            <a:ext cx="4574429" cy="2365596"/>
            <a:chOff x="435279" y="4163342"/>
            <a:chExt cx="4768093" cy="2511417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643259" y="4163342"/>
              <a:ext cx="1560113" cy="123426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1" tIns="137141" rIns="93260" bIns="9142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Active Hours maintenance windows</a:t>
              </a:r>
              <a:b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</a:b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i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Summer ‘16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039269" y="5440495"/>
              <a:ext cx="1560113" cy="1234264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1" tIns="137141" rIns="91427" bIns="9142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Integration with your existing tools like System Center</a:t>
              </a:r>
            </a:p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i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35279" y="4163342"/>
              <a:ext cx="1560113" cy="1234264"/>
              <a:chOff x="435279" y="4163342"/>
              <a:chExt cx="1560113" cy="1234264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435279" y="4163342"/>
                <a:ext cx="1560113" cy="1234264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0">
                <a:solidFill>
                  <a:schemeClr val="tx1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37141" rIns="91427" bIns="9142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Time to test </a:t>
                </a:r>
                <a:br>
                  <a:rPr lang="en-US" sz="12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and validate feature updates</a:t>
                </a: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i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Summer ‘15</a:t>
                </a:r>
              </a:p>
            </p:txBody>
          </p:sp>
          <p:grpSp>
            <p:nvGrpSpPr>
              <p:cNvPr id="33" name="Group 32"/>
              <p:cNvGrpSpPr>
                <a:grpSpLocks noChangeAspect="1"/>
              </p:cNvGrpSpPr>
              <p:nvPr/>
            </p:nvGrpSpPr>
            <p:grpSpPr>
              <a:xfrm>
                <a:off x="1586823" y="4974517"/>
                <a:ext cx="320040" cy="320040"/>
                <a:chOff x="6320857" y="4898136"/>
                <a:chExt cx="1549967" cy="1549967"/>
              </a:xfrm>
            </p:grpSpPr>
            <p:sp>
              <p:nvSpPr>
                <p:cNvPr id="34" name="Freeform 6"/>
                <p:cNvSpPr>
                  <a:spLocks noEditPoints="1"/>
                </p:cNvSpPr>
                <p:nvPr/>
              </p:nvSpPr>
              <p:spPr bwMode="auto">
                <a:xfrm>
                  <a:off x="6320857" y="4898136"/>
                  <a:ext cx="1549967" cy="1549967"/>
                </a:xfrm>
                <a:custGeom>
                  <a:avLst/>
                  <a:gdLst>
                    <a:gd name="T0" fmla="*/ 127 w 255"/>
                    <a:gd name="T1" fmla="*/ 255 h 255"/>
                    <a:gd name="T2" fmla="*/ 0 w 255"/>
                    <a:gd name="T3" fmla="*/ 127 h 255"/>
                    <a:gd name="T4" fmla="*/ 127 w 255"/>
                    <a:gd name="T5" fmla="*/ 0 h 255"/>
                    <a:gd name="T6" fmla="*/ 255 w 255"/>
                    <a:gd name="T7" fmla="*/ 127 h 255"/>
                    <a:gd name="T8" fmla="*/ 127 w 255"/>
                    <a:gd name="T9" fmla="*/ 255 h 255"/>
                    <a:gd name="T10" fmla="*/ 127 w 255"/>
                    <a:gd name="T11" fmla="*/ 8 h 255"/>
                    <a:gd name="T12" fmla="*/ 8 w 255"/>
                    <a:gd name="T13" fmla="*/ 127 h 255"/>
                    <a:gd name="T14" fmla="*/ 127 w 255"/>
                    <a:gd name="T15" fmla="*/ 247 h 255"/>
                    <a:gd name="T16" fmla="*/ 247 w 255"/>
                    <a:gd name="T17" fmla="*/ 127 h 255"/>
                    <a:gd name="T18" fmla="*/ 127 w 255"/>
                    <a:gd name="T19" fmla="*/ 8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5" h="255">
                      <a:moveTo>
                        <a:pt x="127" y="255"/>
                      </a:moveTo>
                      <a:cubicBezTo>
                        <a:pt x="57" y="255"/>
                        <a:pt x="0" y="197"/>
                        <a:pt x="0" y="127"/>
                      </a:cubicBezTo>
                      <a:cubicBezTo>
                        <a:pt x="0" y="57"/>
                        <a:pt x="57" y="0"/>
                        <a:pt x="127" y="0"/>
                      </a:cubicBezTo>
                      <a:cubicBezTo>
                        <a:pt x="197" y="0"/>
                        <a:pt x="255" y="57"/>
                        <a:pt x="255" y="127"/>
                      </a:cubicBezTo>
                      <a:cubicBezTo>
                        <a:pt x="255" y="197"/>
                        <a:pt x="197" y="255"/>
                        <a:pt x="127" y="255"/>
                      </a:cubicBezTo>
                      <a:close/>
                      <a:moveTo>
                        <a:pt x="127" y="8"/>
                      </a:moveTo>
                      <a:cubicBezTo>
                        <a:pt x="61" y="8"/>
                        <a:pt x="8" y="61"/>
                        <a:pt x="8" y="127"/>
                      </a:cubicBezTo>
                      <a:cubicBezTo>
                        <a:pt x="8" y="193"/>
                        <a:pt x="61" y="247"/>
                        <a:pt x="127" y="247"/>
                      </a:cubicBezTo>
                      <a:cubicBezTo>
                        <a:pt x="193" y="247"/>
                        <a:pt x="247" y="193"/>
                        <a:pt x="247" y="127"/>
                      </a:cubicBezTo>
                      <a:cubicBezTo>
                        <a:pt x="247" y="61"/>
                        <a:pt x="193" y="8"/>
                        <a:pt x="127" y="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" name="Freeform 34"/>
                <p:cNvSpPr/>
                <p:nvPr/>
              </p:nvSpPr>
              <p:spPr bwMode="auto">
                <a:xfrm rot="18600000">
                  <a:off x="6660972" y="5323963"/>
                  <a:ext cx="869736" cy="501462"/>
                </a:xfrm>
                <a:custGeom>
                  <a:avLst/>
                  <a:gdLst>
                    <a:gd name="connsiteX0" fmla="*/ 865389 w 869736"/>
                    <a:gd name="connsiteY0" fmla="*/ 375705 h 501462"/>
                    <a:gd name="connsiteX1" fmla="*/ 869736 w 869736"/>
                    <a:gd name="connsiteY1" fmla="*/ 425394 h 501462"/>
                    <a:gd name="connsiteX2" fmla="*/ 274 w 869736"/>
                    <a:gd name="connsiteY2" fmla="*/ 501462 h 501462"/>
                    <a:gd name="connsiteX3" fmla="*/ 1205 w 869736"/>
                    <a:gd name="connsiteY3" fmla="*/ 498786 h 501462"/>
                    <a:gd name="connsiteX4" fmla="*/ 0 w 869736"/>
                    <a:gd name="connsiteY4" fmla="*/ 498786 h 501462"/>
                    <a:gd name="connsiteX5" fmla="*/ 0 w 869736"/>
                    <a:gd name="connsiteY5" fmla="*/ 0 h 501462"/>
                    <a:gd name="connsiteX6" fmla="*/ 49879 w 869736"/>
                    <a:gd name="connsiteY6" fmla="*/ 0 h 501462"/>
                    <a:gd name="connsiteX7" fmla="*/ 49879 w 869736"/>
                    <a:gd name="connsiteY7" fmla="*/ 447053 h 5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736" h="501462">
                      <a:moveTo>
                        <a:pt x="865389" y="375705"/>
                      </a:moveTo>
                      <a:lnTo>
                        <a:pt x="869736" y="425394"/>
                      </a:lnTo>
                      <a:lnTo>
                        <a:pt x="274" y="501462"/>
                      </a:lnTo>
                      <a:lnTo>
                        <a:pt x="1205" y="498786"/>
                      </a:lnTo>
                      <a:lnTo>
                        <a:pt x="0" y="498786"/>
                      </a:lnTo>
                      <a:lnTo>
                        <a:pt x="0" y="0"/>
                      </a:lnTo>
                      <a:lnTo>
                        <a:pt x="49879" y="0"/>
                      </a:lnTo>
                      <a:lnTo>
                        <a:pt x="49879" y="44705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46" name="Group 45"/>
            <p:cNvGrpSpPr/>
            <p:nvPr/>
          </p:nvGrpSpPr>
          <p:grpSpPr>
            <a:xfrm>
              <a:off x="2039269" y="4163342"/>
              <a:ext cx="1560113" cy="1234264"/>
              <a:chOff x="2039269" y="4163342"/>
              <a:chExt cx="1560113" cy="123426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2039269" y="4163342"/>
                <a:ext cx="1560113" cy="1234264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0">
                <a:solidFill>
                  <a:schemeClr val="tx1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37141" rIns="91427" bIns="9142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Ability to </a:t>
                </a:r>
                <a:br>
                  <a:rPr lang="en-US" sz="12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create internal deployment groups</a:t>
                </a: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i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Fall ‘15</a:t>
                </a: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6" name="Group 35"/>
              <p:cNvGrpSpPr>
                <a:grpSpLocks noChangeAspect="1"/>
              </p:cNvGrpSpPr>
              <p:nvPr/>
            </p:nvGrpSpPr>
            <p:grpSpPr>
              <a:xfrm>
                <a:off x="3157792" y="4974517"/>
                <a:ext cx="320040" cy="320040"/>
                <a:chOff x="6320857" y="4898136"/>
                <a:chExt cx="1549967" cy="1549967"/>
              </a:xfrm>
            </p:grpSpPr>
            <p:sp>
              <p:nvSpPr>
                <p:cNvPr id="37" name="Freeform 6"/>
                <p:cNvSpPr>
                  <a:spLocks noEditPoints="1"/>
                </p:cNvSpPr>
                <p:nvPr/>
              </p:nvSpPr>
              <p:spPr bwMode="auto">
                <a:xfrm>
                  <a:off x="6320857" y="4898136"/>
                  <a:ext cx="1549967" cy="1549967"/>
                </a:xfrm>
                <a:custGeom>
                  <a:avLst/>
                  <a:gdLst>
                    <a:gd name="T0" fmla="*/ 127 w 255"/>
                    <a:gd name="T1" fmla="*/ 255 h 255"/>
                    <a:gd name="T2" fmla="*/ 0 w 255"/>
                    <a:gd name="T3" fmla="*/ 127 h 255"/>
                    <a:gd name="T4" fmla="*/ 127 w 255"/>
                    <a:gd name="T5" fmla="*/ 0 h 255"/>
                    <a:gd name="T6" fmla="*/ 255 w 255"/>
                    <a:gd name="T7" fmla="*/ 127 h 255"/>
                    <a:gd name="T8" fmla="*/ 127 w 255"/>
                    <a:gd name="T9" fmla="*/ 255 h 255"/>
                    <a:gd name="T10" fmla="*/ 127 w 255"/>
                    <a:gd name="T11" fmla="*/ 8 h 255"/>
                    <a:gd name="T12" fmla="*/ 8 w 255"/>
                    <a:gd name="T13" fmla="*/ 127 h 255"/>
                    <a:gd name="T14" fmla="*/ 127 w 255"/>
                    <a:gd name="T15" fmla="*/ 247 h 255"/>
                    <a:gd name="T16" fmla="*/ 247 w 255"/>
                    <a:gd name="T17" fmla="*/ 127 h 255"/>
                    <a:gd name="T18" fmla="*/ 127 w 255"/>
                    <a:gd name="T19" fmla="*/ 8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5" h="255">
                      <a:moveTo>
                        <a:pt x="127" y="255"/>
                      </a:moveTo>
                      <a:cubicBezTo>
                        <a:pt x="57" y="255"/>
                        <a:pt x="0" y="197"/>
                        <a:pt x="0" y="127"/>
                      </a:cubicBezTo>
                      <a:cubicBezTo>
                        <a:pt x="0" y="57"/>
                        <a:pt x="57" y="0"/>
                        <a:pt x="127" y="0"/>
                      </a:cubicBezTo>
                      <a:cubicBezTo>
                        <a:pt x="197" y="0"/>
                        <a:pt x="255" y="57"/>
                        <a:pt x="255" y="127"/>
                      </a:cubicBezTo>
                      <a:cubicBezTo>
                        <a:pt x="255" y="197"/>
                        <a:pt x="197" y="255"/>
                        <a:pt x="127" y="255"/>
                      </a:cubicBezTo>
                      <a:close/>
                      <a:moveTo>
                        <a:pt x="127" y="8"/>
                      </a:moveTo>
                      <a:cubicBezTo>
                        <a:pt x="61" y="8"/>
                        <a:pt x="8" y="61"/>
                        <a:pt x="8" y="127"/>
                      </a:cubicBezTo>
                      <a:cubicBezTo>
                        <a:pt x="8" y="193"/>
                        <a:pt x="61" y="247"/>
                        <a:pt x="127" y="247"/>
                      </a:cubicBezTo>
                      <a:cubicBezTo>
                        <a:pt x="193" y="247"/>
                        <a:pt x="247" y="193"/>
                        <a:pt x="247" y="127"/>
                      </a:cubicBezTo>
                      <a:cubicBezTo>
                        <a:pt x="247" y="61"/>
                        <a:pt x="193" y="8"/>
                        <a:pt x="127" y="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auto">
                <a:xfrm rot="18600000">
                  <a:off x="6660972" y="5323963"/>
                  <a:ext cx="869736" cy="501462"/>
                </a:xfrm>
                <a:custGeom>
                  <a:avLst/>
                  <a:gdLst>
                    <a:gd name="connsiteX0" fmla="*/ 865389 w 869736"/>
                    <a:gd name="connsiteY0" fmla="*/ 375705 h 501462"/>
                    <a:gd name="connsiteX1" fmla="*/ 869736 w 869736"/>
                    <a:gd name="connsiteY1" fmla="*/ 425394 h 501462"/>
                    <a:gd name="connsiteX2" fmla="*/ 274 w 869736"/>
                    <a:gd name="connsiteY2" fmla="*/ 501462 h 501462"/>
                    <a:gd name="connsiteX3" fmla="*/ 1205 w 869736"/>
                    <a:gd name="connsiteY3" fmla="*/ 498786 h 501462"/>
                    <a:gd name="connsiteX4" fmla="*/ 0 w 869736"/>
                    <a:gd name="connsiteY4" fmla="*/ 498786 h 501462"/>
                    <a:gd name="connsiteX5" fmla="*/ 0 w 869736"/>
                    <a:gd name="connsiteY5" fmla="*/ 0 h 501462"/>
                    <a:gd name="connsiteX6" fmla="*/ 49879 w 869736"/>
                    <a:gd name="connsiteY6" fmla="*/ 0 h 501462"/>
                    <a:gd name="connsiteX7" fmla="*/ 49879 w 869736"/>
                    <a:gd name="connsiteY7" fmla="*/ 447053 h 5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736" h="501462">
                      <a:moveTo>
                        <a:pt x="865389" y="375705"/>
                      </a:moveTo>
                      <a:lnTo>
                        <a:pt x="869736" y="425394"/>
                      </a:lnTo>
                      <a:lnTo>
                        <a:pt x="274" y="501462"/>
                      </a:lnTo>
                      <a:lnTo>
                        <a:pt x="1205" y="498786"/>
                      </a:lnTo>
                      <a:lnTo>
                        <a:pt x="0" y="498786"/>
                      </a:lnTo>
                      <a:lnTo>
                        <a:pt x="0" y="0"/>
                      </a:lnTo>
                      <a:lnTo>
                        <a:pt x="49879" y="0"/>
                      </a:lnTo>
                      <a:lnTo>
                        <a:pt x="49879" y="44705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47" name="Group 46"/>
            <p:cNvGrpSpPr/>
            <p:nvPr/>
          </p:nvGrpSpPr>
          <p:grpSpPr>
            <a:xfrm>
              <a:off x="435279" y="5440495"/>
              <a:ext cx="1560113" cy="1234264"/>
              <a:chOff x="435279" y="5440495"/>
              <a:chExt cx="1560113" cy="1234264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435279" y="5440495"/>
                <a:ext cx="1560113" cy="1234264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0">
                <a:solidFill>
                  <a:schemeClr val="tx1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37141" rIns="91427" bIns="9142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Peer to peer delivery to optimize for bandwidth</a:t>
                </a: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i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Summer ‘15</a:t>
                </a: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/>
              <p:cNvGrpSpPr>
                <a:grpSpLocks noChangeAspect="1"/>
              </p:cNvGrpSpPr>
              <p:nvPr/>
            </p:nvGrpSpPr>
            <p:grpSpPr>
              <a:xfrm>
                <a:off x="1586823" y="6242685"/>
                <a:ext cx="320040" cy="320040"/>
                <a:chOff x="6320857" y="4898136"/>
                <a:chExt cx="1549967" cy="1549967"/>
              </a:xfrm>
            </p:grpSpPr>
            <p:sp>
              <p:nvSpPr>
                <p:cNvPr id="40" name="Freeform 6"/>
                <p:cNvSpPr>
                  <a:spLocks noEditPoints="1"/>
                </p:cNvSpPr>
                <p:nvPr/>
              </p:nvSpPr>
              <p:spPr bwMode="auto">
                <a:xfrm>
                  <a:off x="6320857" y="4898136"/>
                  <a:ext cx="1549967" cy="1549967"/>
                </a:xfrm>
                <a:custGeom>
                  <a:avLst/>
                  <a:gdLst>
                    <a:gd name="T0" fmla="*/ 127 w 255"/>
                    <a:gd name="T1" fmla="*/ 255 h 255"/>
                    <a:gd name="T2" fmla="*/ 0 w 255"/>
                    <a:gd name="T3" fmla="*/ 127 h 255"/>
                    <a:gd name="T4" fmla="*/ 127 w 255"/>
                    <a:gd name="T5" fmla="*/ 0 h 255"/>
                    <a:gd name="T6" fmla="*/ 255 w 255"/>
                    <a:gd name="T7" fmla="*/ 127 h 255"/>
                    <a:gd name="T8" fmla="*/ 127 w 255"/>
                    <a:gd name="T9" fmla="*/ 255 h 255"/>
                    <a:gd name="T10" fmla="*/ 127 w 255"/>
                    <a:gd name="T11" fmla="*/ 8 h 255"/>
                    <a:gd name="T12" fmla="*/ 8 w 255"/>
                    <a:gd name="T13" fmla="*/ 127 h 255"/>
                    <a:gd name="T14" fmla="*/ 127 w 255"/>
                    <a:gd name="T15" fmla="*/ 247 h 255"/>
                    <a:gd name="T16" fmla="*/ 247 w 255"/>
                    <a:gd name="T17" fmla="*/ 127 h 255"/>
                    <a:gd name="T18" fmla="*/ 127 w 255"/>
                    <a:gd name="T19" fmla="*/ 8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5" h="255">
                      <a:moveTo>
                        <a:pt x="127" y="255"/>
                      </a:moveTo>
                      <a:cubicBezTo>
                        <a:pt x="57" y="255"/>
                        <a:pt x="0" y="197"/>
                        <a:pt x="0" y="127"/>
                      </a:cubicBezTo>
                      <a:cubicBezTo>
                        <a:pt x="0" y="57"/>
                        <a:pt x="57" y="0"/>
                        <a:pt x="127" y="0"/>
                      </a:cubicBezTo>
                      <a:cubicBezTo>
                        <a:pt x="197" y="0"/>
                        <a:pt x="255" y="57"/>
                        <a:pt x="255" y="127"/>
                      </a:cubicBezTo>
                      <a:cubicBezTo>
                        <a:pt x="255" y="197"/>
                        <a:pt x="197" y="255"/>
                        <a:pt x="127" y="255"/>
                      </a:cubicBezTo>
                      <a:close/>
                      <a:moveTo>
                        <a:pt x="127" y="8"/>
                      </a:moveTo>
                      <a:cubicBezTo>
                        <a:pt x="61" y="8"/>
                        <a:pt x="8" y="61"/>
                        <a:pt x="8" y="127"/>
                      </a:cubicBezTo>
                      <a:cubicBezTo>
                        <a:pt x="8" y="193"/>
                        <a:pt x="61" y="247"/>
                        <a:pt x="127" y="247"/>
                      </a:cubicBezTo>
                      <a:cubicBezTo>
                        <a:pt x="193" y="247"/>
                        <a:pt x="247" y="193"/>
                        <a:pt x="247" y="127"/>
                      </a:cubicBezTo>
                      <a:cubicBezTo>
                        <a:pt x="247" y="61"/>
                        <a:pt x="193" y="8"/>
                        <a:pt x="127" y="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Freeform 40"/>
                <p:cNvSpPr/>
                <p:nvPr/>
              </p:nvSpPr>
              <p:spPr bwMode="auto">
                <a:xfrm rot="18600000">
                  <a:off x="6660972" y="5323963"/>
                  <a:ext cx="869736" cy="501462"/>
                </a:xfrm>
                <a:custGeom>
                  <a:avLst/>
                  <a:gdLst>
                    <a:gd name="connsiteX0" fmla="*/ 865389 w 869736"/>
                    <a:gd name="connsiteY0" fmla="*/ 375705 h 501462"/>
                    <a:gd name="connsiteX1" fmla="*/ 869736 w 869736"/>
                    <a:gd name="connsiteY1" fmla="*/ 425394 h 501462"/>
                    <a:gd name="connsiteX2" fmla="*/ 274 w 869736"/>
                    <a:gd name="connsiteY2" fmla="*/ 501462 h 501462"/>
                    <a:gd name="connsiteX3" fmla="*/ 1205 w 869736"/>
                    <a:gd name="connsiteY3" fmla="*/ 498786 h 501462"/>
                    <a:gd name="connsiteX4" fmla="*/ 0 w 869736"/>
                    <a:gd name="connsiteY4" fmla="*/ 498786 h 501462"/>
                    <a:gd name="connsiteX5" fmla="*/ 0 w 869736"/>
                    <a:gd name="connsiteY5" fmla="*/ 0 h 501462"/>
                    <a:gd name="connsiteX6" fmla="*/ 49879 w 869736"/>
                    <a:gd name="connsiteY6" fmla="*/ 0 h 501462"/>
                    <a:gd name="connsiteX7" fmla="*/ 49879 w 869736"/>
                    <a:gd name="connsiteY7" fmla="*/ 447053 h 5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736" h="501462">
                      <a:moveTo>
                        <a:pt x="865389" y="375705"/>
                      </a:moveTo>
                      <a:lnTo>
                        <a:pt x="869736" y="425394"/>
                      </a:lnTo>
                      <a:lnTo>
                        <a:pt x="274" y="501462"/>
                      </a:lnTo>
                      <a:lnTo>
                        <a:pt x="1205" y="498786"/>
                      </a:lnTo>
                      <a:lnTo>
                        <a:pt x="0" y="498786"/>
                      </a:lnTo>
                      <a:lnTo>
                        <a:pt x="0" y="0"/>
                      </a:lnTo>
                      <a:lnTo>
                        <a:pt x="49879" y="0"/>
                      </a:lnTo>
                      <a:lnTo>
                        <a:pt x="49879" y="44705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>
              <a:off x="3643259" y="5440495"/>
              <a:ext cx="1560113" cy="1234264"/>
              <a:chOff x="3643259" y="5440495"/>
              <a:chExt cx="1560113" cy="12342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3643259" y="5440495"/>
                <a:ext cx="1560113" cy="1234264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chemeClr val="tx1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37141" rIns="91427" bIns="9142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Access to Current branch and Current branch for Business</a:t>
                </a: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i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Summer ‘15</a:t>
                </a: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2" name="Group 41"/>
              <p:cNvGrpSpPr>
                <a:grpSpLocks noChangeAspect="1"/>
              </p:cNvGrpSpPr>
              <p:nvPr/>
            </p:nvGrpSpPr>
            <p:grpSpPr>
              <a:xfrm>
                <a:off x="4788721" y="6242685"/>
                <a:ext cx="320040" cy="320040"/>
                <a:chOff x="6320857" y="4898136"/>
                <a:chExt cx="1549967" cy="1549967"/>
              </a:xfrm>
            </p:grpSpPr>
            <p:sp>
              <p:nvSpPr>
                <p:cNvPr id="43" name="Freeform 6"/>
                <p:cNvSpPr>
                  <a:spLocks noEditPoints="1"/>
                </p:cNvSpPr>
                <p:nvPr/>
              </p:nvSpPr>
              <p:spPr bwMode="auto">
                <a:xfrm>
                  <a:off x="6320857" y="4898136"/>
                  <a:ext cx="1549967" cy="1549967"/>
                </a:xfrm>
                <a:custGeom>
                  <a:avLst/>
                  <a:gdLst>
                    <a:gd name="T0" fmla="*/ 127 w 255"/>
                    <a:gd name="T1" fmla="*/ 255 h 255"/>
                    <a:gd name="T2" fmla="*/ 0 w 255"/>
                    <a:gd name="T3" fmla="*/ 127 h 255"/>
                    <a:gd name="T4" fmla="*/ 127 w 255"/>
                    <a:gd name="T5" fmla="*/ 0 h 255"/>
                    <a:gd name="T6" fmla="*/ 255 w 255"/>
                    <a:gd name="T7" fmla="*/ 127 h 255"/>
                    <a:gd name="T8" fmla="*/ 127 w 255"/>
                    <a:gd name="T9" fmla="*/ 255 h 255"/>
                    <a:gd name="T10" fmla="*/ 127 w 255"/>
                    <a:gd name="T11" fmla="*/ 8 h 255"/>
                    <a:gd name="T12" fmla="*/ 8 w 255"/>
                    <a:gd name="T13" fmla="*/ 127 h 255"/>
                    <a:gd name="T14" fmla="*/ 127 w 255"/>
                    <a:gd name="T15" fmla="*/ 247 h 255"/>
                    <a:gd name="T16" fmla="*/ 247 w 255"/>
                    <a:gd name="T17" fmla="*/ 127 h 255"/>
                    <a:gd name="T18" fmla="*/ 127 w 255"/>
                    <a:gd name="T19" fmla="*/ 8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5" h="255">
                      <a:moveTo>
                        <a:pt x="127" y="255"/>
                      </a:moveTo>
                      <a:cubicBezTo>
                        <a:pt x="57" y="255"/>
                        <a:pt x="0" y="197"/>
                        <a:pt x="0" y="127"/>
                      </a:cubicBezTo>
                      <a:cubicBezTo>
                        <a:pt x="0" y="57"/>
                        <a:pt x="57" y="0"/>
                        <a:pt x="127" y="0"/>
                      </a:cubicBezTo>
                      <a:cubicBezTo>
                        <a:pt x="197" y="0"/>
                        <a:pt x="255" y="57"/>
                        <a:pt x="255" y="127"/>
                      </a:cubicBezTo>
                      <a:cubicBezTo>
                        <a:pt x="255" y="197"/>
                        <a:pt x="197" y="255"/>
                        <a:pt x="127" y="255"/>
                      </a:cubicBezTo>
                      <a:close/>
                      <a:moveTo>
                        <a:pt x="127" y="8"/>
                      </a:moveTo>
                      <a:cubicBezTo>
                        <a:pt x="61" y="8"/>
                        <a:pt x="8" y="61"/>
                        <a:pt x="8" y="127"/>
                      </a:cubicBezTo>
                      <a:cubicBezTo>
                        <a:pt x="8" y="193"/>
                        <a:pt x="61" y="247"/>
                        <a:pt x="127" y="247"/>
                      </a:cubicBezTo>
                      <a:cubicBezTo>
                        <a:pt x="193" y="247"/>
                        <a:pt x="247" y="193"/>
                        <a:pt x="247" y="127"/>
                      </a:cubicBezTo>
                      <a:cubicBezTo>
                        <a:pt x="247" y="61"/>
                        <a:pt x="193" y="8"/>
                        <a:pt x="127" y="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auto">
                <a:xfrm rot="18600000">
                  <a:off x="6660972" y="5323963"/>
                  <a:ext cx="869736" cy="501462"/>
                </a:xfrm>
                <a:custGeom>
                  <a:avLst/>
                  <a:gdLst>
                    <a:gd name="connsiteX0" fmla="*/ 865389 w 869736"/>
                    <a:gd name="connsiteY0" fmla="*/ 375705 h 501462"/>
                    <a:gd name="connsiteX1" fmla="*/ 869736 w 869736"/>
                    <a:gd name="connsiteY1" fmla="*/ 425394 h 501462"/>
                    <a:gd name="connsiteX2" fmla="*/ 274 w 869736"/>
                    <a:gd name="connsiteY2" fmla="*/ 501462 h 501462"/>
                    <a:gd name="connsiteX3" fmla="*/ 1205 w 869736"/>
                    <a:gd name="connsiteY3" fmla="*/ 498786 h 501462"/>
                    <a:gd name="connsiteX4" fmla="*/ 0 w 869736"/>
                    <a:gd name="connsiteY4" fmla="*/ 498786 h 501462"/>
                    <a:gd name="connsiteX5" fmla="*/ 0 w 869736"/>
                    <a:gd name="connsiteY5" fmla="*/ 0 h 501462"/>
                    <a:gd name="connsiteX6" fmla="*/ 49879 w 869736"/>
                    <a:gd name="connsiteY6" fmla="*/ 0 h 501462"/>
                    <a:gd name="connsiteX7" fmla="*/ 49879 w 869736"/>
                    <a:gd name="connsiteY7" fmla="*/ 447053 h 5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736" h="501462">
                      <a:moveTo>
                        <a:pt x="865389" y="375705"/>
                      </a:moveTo>
                      <a:lnTo>
                        <a:pt x="869736" y="425394"/>
                      </a:lnTo>
                      <a:lnTo>
                        <a:pt x="274" y="501462"/>
                      </a:lnTo>
                      <a:lnTo>
                        <a:pt x="1205" y="498786"/>
                      </a:lnTo>
                      <a:lnTo>
                        <a:pt x="0" y="498786"/>
                      </a:lnTo>
                      <a:lnTo>
                        <a:pt x="0" y="0"/>
                      </a:lnTo>
                      <a:lnTo>
                        <a:pt x="49879" y="0"/>
                      </a:lnTo>
                      <a:lnTo>
                        <a:pt x="49879" y="44705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4621712" y="4807573"/>
            <a:ext cx="307041" cy="301458"/>
            <a:chOff x="4764299" y="6274352"/>
            <a:chExt cx="307041" cy="301458"/>
          </a:xfrm>
        </p:grpSpPr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4764299" y="6274352"/>
              <a:ext cx="307041" cy="301458"/>
            </a:xfrm>
            <a:custGeom>
              <a:avLst/>
              <a:gdLst>
                <a:gd name="T0" fmla="*/ 127 w 255"/>
                <a:gd name="T1" fmla="*/ 255 h 255"/>
                <a:gd name="T2" fmla="*/ 0 w 255"/>
                <a:gd name="T3" fmla="*/ 127 h 255"/>
                <a:gd name="T4" fmla="*/ 127 w 255"/>
                <a:gd name="T5" fmla="*/ 0 h 255"/>
                <a:gd name="T6" fmla="*/ 255 w 255"/>
                <a:gd name="T7" fmla="*/ 127 h 255"/>
                <a:gd name="T8" fmla="*/ 127 w 255"/>
                <a:gd name="T9" fmla="*/ 255 h 255"/>
                <a:gd name="T10" fmla="*/ 127 w 255"/>
                <a:gd name="T11" fmla="*/ 8 h 255"/>
                <a:gd name="T12" fmla="*/ 8 w 255"/>
                <a:gd name="T13" fmla="*/ 127 h 255"/>
                <a:gd name="T14" fmla="*/ 127 w 255"/>
                <a:gd name="T15" fmla="*/ 247 h 255"/>
                <a:gd name="T16" fmla="*/ 247 w 255"/>
                <a:gd name="T17" fmla="*/ 127 h 255"/>
                <a:gd name="T18" fmla="*/ 127 w 255"/>
                <a:gd name="T19" fmla="*/ 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7" y="255"/>
                  </a:moveTo>
                  <a:cubicBezTo>
                    <a:pt x="57" y="255"/>
                    <a:pt x="0" y="19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97" y="0"/>
                    <a:pt x="255" y="57"/>
                    <a:pt x="255" y="127"/>
                  </a:cubicBezTo>
                  <a:cubicBezTo>
                    <a:pt x="255" y="197"/>
                    <a:pt x="197" y="255"/>
                    <a:pt x="127" y="255"/>
                  </a:cubicBezTo>
                  <a:close/>
                  <a:moveTo>
                    <a:pt x="127" y="8"/>
                  </a:moveTo>
                  <a:cubicBezTo>
                    <a:pt x="61" y="8"/>
                    <a:pt x="8" y="61"/>
                    <a:pt x="8" y="127"/>
                  </a:cubicBezTo>
                  <a:cubicBezTo>
                    <a:pt x="8" y="193"/>
                    <a:pt x="61" y="247"/>
                    <a:pt x="127" y="247"/>
                  </a:cubicBezTo>
                  <a:cubicBezTo>
                    <a:pt x="193" y="247"/>
                    <a:pt x="247" y="193"/>
                    <a:pt x="247" y="127"/>
                  </a:cubicBezTo>
                  <a:cubicBezTo>
                    <a:pt x="247" y="61"/>
                    <a:pt x="193" y="8"/>
                    <a:pt x="127" y="8"/>
                  </a:cubicBezTo>
                  <a:close/>
                </a:path>
              </a:pathLst>
            </a:custGeom>
            <a:solidFill>
              <a:schemeClr val="tx1"/>
            </a:solidFill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 rot="18600000">
              <a:off x="4833241" y="6356269"/>
              <a:ext cx="169158" cy="99337"/>
            </a:xfrm>
            <a:custGeom>
              <a:avLst/>
              <a:gdLst>
                <a:gd name="connsiteX0" fmla="*/ 865389 w 869736"/>
                <a:gd name="connsiteY0" fmla="*/ 375705 h 501462"/>
                <a:gd name="connsiteX1" fmla="*/ 869736 w 869736"/>
                <a:gd name="connsiteY1" fmla="*/ 425394 h 501462"/>
                <a:gd name="connsiteX2" fmla="*/ 274 w 869736"/>
                <a:gd name="connsiteY2" fmla="*/ 501462 h 501462"/>
                <a:gd name="connsiteX3" fmla="*/ 1205 w 869736"/>
                <a:gd name="connsiteY3" fmla="*/ 498786 h 501462"/>
                <a:gd name="connsiteX4" fmla="*/ 0 w 869736"/>
                <a:gd name="connsiteY4" fmla="*/ 498786 h 501462"/>
                <a:gd name="connsiteX5" fmla="*/ 0 w 869736"/>
                <a:gd name="connsiteY5" fmla="*/ 0 h 501462"/>
                <a:gd name="connsiteX6" fmla="*/ 49879 w 869736"/>
                <a:gd name="connsiteY6" fmla="*/ 0 h 501462"/>
                <a:gd name="connsiteX7" fmla="*/ 49879 w 869736"/>
                <a:gd name="connsiteY7" fmla="*/ 447053 h 50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736" h="501462">
                  <a:moveTo>
                    <a:pt x="865389" y="375705"/>
                  </a:moveTo>
                  <a:lnTo>
                    <a:pt x="869736" y="425394"/>
                  </a:lnTo>
                  <a:lnTo>
                    <a:pt x="274" y="501462"/>
                  </a:lnTo>
                  <a:lnTo>
                    <a:pt x="1205" y="498786"/>
                  </a:lnTo>
                  <a:lnTo>
                    <a:pt x="0" y="498786"/>
                  </a:lnTo>
                  <a:lnTo>
                    <a:pt x="0" y="0"/>
                  </a:lnTo>
                  <a:lnTo>
                    <a:pt x="49879" y="0"/>
                  </a:lnTo>
                  <a:lnTo>
                    <a:pt x="49879" y="44705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50837" y="1897062"/>
            <a:ext cx="4927890" cy="1764828"/>
          </a:xfrm>
          <a:prstGeom prst="rect">
            <a:avLst/>
          </a:prstGeom>
          <a:noFill/>
        </p:spPr>
        <p:txBody>
          <a:bodyPr wrap="square" lIns="139851" tIns="111880" rIns="139851" bIns="111880" rtlCol="0">
            <a:spAutoFit/>
          </a:bodyPr>
          <a:lstStyle>
            <a:defPPr>
              <a:defRPr lang="en-US"/>
            </a:defPPr>
            <a:lvl1pPr defTabSz="932394">
              <a:lnSpc>
                <a:spcPct val="90000"/>
              </a:lnSpc>
              <a:spcBef>
                <a:spcPts val="612"/>
              </a:spcBef>
              <a:defRPr sz="2000" spc="0">
                <a:ln w="3175">
                  <a:noFill/>
                </a:ln>
                <a:gradFill>
                  <a:gsLst>
                    <a:gs pos="2917">
                      <a:srgbClr val="505050"/>
                    </a:gs>
                    <a:gs pos="57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199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Policies implemented in Windows 10 1511, effective for the next feature upgrade deployment</a:t>
            </a:r>
          </a:p>
          <a:p>
            <a:pPr>
              <a:spcBef>
                <a:spcPts val="0"/>
              </a:spcBef>
              <a:spcAft>
                <a:spcPts val="1199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Windows 10 Enterprise SKU is published 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to Windows Update (MAK and KMS)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930" y="1762279"/>
            <a:ext cx="5243452" cy="486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4490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Windows Update for Business</a:t>
            </a:r>
          </a:p>
        </p:txBody>
      </p:sp>
    </p:spTree>
    <p:extLst>
      <p:ext uri="{BB962C8B-B14F-4D97-AF65-F5344CB8AC3E}">
        <p14:creationId xmlns:p14="http://schemas.microsoft.com/office/powerpoint/2010/main" val="164384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5383219" y="-477"/>
            <a:ext cx="7053255" cy="69946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</a:t>
            </a:r>
            <a:br>
              <a:rPr lang="en-US" dirty="0"/>
            </a:br>
            <a:r>
              <a:rPr lang="en-US" dirty="0"/>
              <a:t>Update Services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482" y="1977049"/>
            <a:ext cx="4909166" cy="2805113"/>
          </a:xfrm>
          <a:prstGeom prst="rect">
            <a:avLst/>
          </a:prstGeom>
          <a:noFill/>
        </p:spPr>
        <p:txBody>
          <a:bodyPr wrap="square" lIns="139851" tIns="111880" rIns="139851" bIns="111880" rtlCol="0">
            <a:spAutoFit/>
          </a:bodyPr>
          <a:lstStyle>
            <a:defPPr>
              <a:defRPr lang="en-US"/>
            </a:defPPr>
            <a:lvl1pPr defTabSz="932394">
              <a:lnSpc>
                <a:spcPct val="90000"/>
              </a:lnSpc>
              <a:spcBef>
                <a:spcPts val="612"/>
              </a:spcBef>
              <a:defRPr sz="2000" spc="0">
                <a:ln w="3175">
                  <a:noFill/>
                </a:ln>
                <a:gradFill>
                  <a:gsLst>
                    <a:gs pos="2917">
                      <a:srgbClr val="505050"/>
                    </a:gs>
                    <a:gs pos="57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199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Updated to support Windows 10 feature upgrades, including upgrades from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downlevel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OSes</a:t>
            </a:r>
          </a:p>
          <a:p>
            <a:pPr marL="285750" indent="-285750">
              <a:spcBef>
                <a:spcPts val="0"/>
              </a:spcBef>
              <a:spcAft>
                <a:spcPts val="1199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Requires WSUS 4.0 (Windows Server 2012 or above) </a:t>
            </a:r>
            <a:br>
              <a:rPr lang="en-US" sz="1400" dirty="0">
                <a:solidFill>
                  <a:schemeClr val="tx1"/>
                </a:solidFill>
                <a:latin typeface="+mn-lt"/>
              </a:rPr>
            </a:br>
            <a:r>
              <a:rPr lang="en-US" sz="1400" dirty="0">
                <a:solidFill>
                  <a:schemeClr val="tx1"/>
                </a:solidFill>
                <a:latin typeface="+mn-lt"/>
              </a:rPr>
              <a:t>with KB3095113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See </a:t>
            </a:r>
            <a:r>
              <a:rPr lang="en-US" sz="1400" dirty="0">
                <a:solidFill>
                  <a:schemeClr val="tx1"/>
                </a:solidFill>
                <a:latin typeface="+mn-lt"/>
                <a:hlinkClick r:id="rId3"/>
              </a:rPr>
              <a:t>http://blogs.technet.com/b/wsus/archive/2015/12/04/important-update-for-wsus-4-0-kb-3095113.aspx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for an important note</a:t>
            </a:r>
            <a:br>
              <a:rPr lang="en-US" sz="1400" dirty="0">
                <a:solidFill>
                  <a:schemeClr val="tx1"/>
                </a:solidFill>
                <a:latin typeface="+mn-lt"/>
              </a:rPr>
            </a:b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674017" y="1083974"/>
            <a:ext cx="5021698" cy="6770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371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100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Enabling upgrades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769914" y="1823109"/>
            <a:ext cx="3794748" cy="4140915"/>
            <a:chOff x="5769914" y="1823109"/>
            <a:chExt cx="3794748" cy="4140915"/>
          </a:xfrm>
        </p:grpSpPr>
        <p:grpSp>
          <p:nvGrpSpPr>
            <p:cNvPr id="4" name="Group 3"/>
            <p:cNvGrpSpPr/>
            <p:nvPr/>
          </p:nvGrpSpPr>
          <p:grpSpPr>
            <a:xfrm>
              <a:off x="5769914" y="1823109"/>
              <a:ext cx="3794748" cy="4140915"/>
              <a:chOff x="5769914" y="1823109"/>
              <a:chExt cx="4343400" cy="4739616"/>
            </a:xfrm>
          </p:grpSpPr>
          <p:sp>
            <p:nvSpPr>
              <p:cNvPr id="30" name="Rectangle 29"/>
              <p:cNvSpPr/>
              <p:nvPr/>
            </p:nvSpPr>
            <p:spPr bwMode="auto">
              <a:xfrm>
                <a:off x="5769914" y="1823109"/>
                <a:ext cx="4343400" cy="4739616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3716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100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4"/>
              <a:srcRect l="597" t="255" r="363"/>
              <a:stretch/>
            </p:blipFill>
            <p:spPr>
              <a:xfrm>
                <a:off x="5868644" y="1925663"/>
                <a:ext cx="4121829" cy="454192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6081094" y="4422740"/>
              <a:ext cx="755527" cy="177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144970858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5383220" y="-635"/>
            <a:ext cx="7053255" cy="69946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Center </a:t>
            </a:r>
            <a:br>
              <a:rPr lang="en-US" dirty="0"/>
            </a:br>
            <a:r>
              <a:rPr lang="en-US" dirty="0"/>
              <a:t>Configuration </a:t>
            </a:r>
            <a:br>
              <a:rPr lang="en-US" dirty="0"/>
            </a:br>
            <a:r>
              <a:rPr lang="en-US" dirty="0"/>
              <a:t>Manager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481" y="2846297"/>
            <a:ext cx="4698855" cy="2306515"/>
          </a:xfrm>
          <a:prstGeom prst="rect">
            <a:avLst/>
          </a:prstGeom>
          <a:noFill/>
        </p:spPr>
        <p:txBody>
          <a:bodyPr wrap="square" lIns="139851" tIns="111880" rIns="139851" bIns="111880" rtlCol="0">
            <a:spAutoFit/>
          </a:bodyPr>
          <a:lstStyle>
            <a:defPPr>
              <a:defRPr lang="en-US"/>
            </a:defPPr>
            <a:lvl1pPr defTabSz="932394">
              <a:lnSpc>
                <a:spcPct val="90000"/>
              </a:lnSpc>
              <a:spcBef>
                <a:spcPts val="612"/>
              </a:spcBef>
              <a:defRPr sz="2000" spc="0">
                <a:ln w="3175">
                  <a:noFill/>
                </a:ln>
                <a:gradFill>
                  <a:gsLst>
                    <a:gs pos="2917">
                      <a:srgbClr val="505050"/>
                    </a:gs>
                    <a:gs pos="57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System Center Configuration Manager 1602 or later needed to support Windows 10 1607</a:t>
            </a:r>
          </a:p>
          <a:p>
            <a:pPr marL="285750" indent="-28575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Requires WSUS 4.0 (Windows Server 2012 or above) with KB3095113</a:t>
            </a:r>
          </a:p>
          <a:p>
            <a:pPr>
              <a:spcBef>
                <a:spcPts val="0"/>
              </a:spcBef>
              <a:spcAft>
                <a:spcPts val="1199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Windows 10 Servicing Plans provide automation 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674017" y="1083974"/>
            <a:ext cx="5021698" cy="6770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371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100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Servicing Plans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69914" y="1823108"/>
            <a:ext cx="5513782" cy="4320501"/>
            <a:chOff x="5769914" y="1823108"/>
            <a:chExt cx="6126480" cy="48006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5769914" y="1823108"/>
              <a:ext cx="6126480" cy="480060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3716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ts val="100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r="27570"/>
            <a:stretch/>
          </p:blipFill>
          <p:spPr>
            <a:xfrm>
              <a:off x="5871280" y="1924320"/>
              <a:ext cx="5923749" cy="45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147919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754747" y="-318"/>
            <a:ext cx="4681728" cy="6995160"/>
            <a:chOff x="7754747" y="-318"/>
            <a:chExt cx="4681728" cy="699516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747" y="1206"/>
              <a:ext cx="4681728" cy="699211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7755064" y="-318"/>
              <a:ext cx="3511654" cy="6995160"/>
            </a:xfrm>
            <a:prstGeom prst="rect">
              <a:avLst/>
            </a:prstGeom>
            <a:gradFill>
              <a:gsLst>
                <a:gs pos="0">
                  <a:srgbClr val="505050">
                    <a:lumMod val="50000"/>
                    <a:alpha val="40000"/>
                  </a:srgbClr>
                </a:gs>
                <a:gs pos="100000">
                  <a:srgbClr val="505050">
                    <a:lumMod val="50000"/>
                    <a:alpha val="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Oval 15" hidden="1"/>
          <p:cNvSpPr/>
          <p:nvPr/>
        </p:nvSpPr>
        <p:spPr bwMode="auto">
          <a:xfrm>
            <a:off x="5685011" y="1752480"/>
            <a:ext cx="446556" cy="446556"/>
          </a:xfrm>
          <a:prstGeom prst="ellipse">
            <a:avLst/>
          </a:prstGeom>
          <a:solidFill>
            <a:srgbClr val="C7C7C7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7744" tIns="201168" rIns="182880" bIns="182880" rtlCol="0" anchor="ctr">
            <a:noAutofit/>
          </a:bodyPr>
          <a:lstStyle/>
          <a:p>
            <a:pPr algn="ctr" defTabSz="914400"/>
            <a:endParaRPr lang="en-US" sz="2800" kern="0" spc="50" dirty="0">
              <a:solidFill>
                <a:srgbClr val="FFFFFF"/>
              </a:solidFill>
              <a:cs typeface="Segoe UI Semibold" panose="020B0702040204020203" pitchFamily="34" charset="0"/>
            </a:endParaRPr>
          </a:p>
        </p:txBody>
      </p:sp>
      <p:sp>
        <p:nvSpPr>
          <p:cNvPr id="25" name="Oval 24" hidden="1"/>
          <p:cNvSpPr/>
          <p:nvPr/>
        </p:nvSpPr>
        <p:spPr bwMode="auto">
          <a:xfrm>
            <a:off x="5611808" y="1634031"/>
            <a:ext cx="731520" cy="731520"/>
          </a:xfrm>
          <a:prstGeom prst="ellipse">
            <a:avLst/>
          </a:prstGeom>
          <a:solidFill>
            <a:schemeClr val="tx2"/>
          </a:solidFill>
          <a:ln w="24130">
            <a:noFill/>
            <a:prstDash val="solid"/>
            <a:miter lim="800000"/>
          </a:ln>
        </p:spPr>
        <p:txBody>
          <a:bodyPr wrap="square" lIns="237744" tIns="201168" rIns="182880" bIns="182880" rtlCol="0" anchor="ctr">
            <a:noAutofit/>
          </a:bodyPr>
          <a:lstStyle/>
          <a:p>
            <a:pPr algn="ctr" defTabSz="914400"/>
            <a:endParaRPr lang="en-US" sz="2800" kern="0" spc="50" dirty="0">
              <a:solidFill>
                <a:srgbClr val="FFFFFF"/>
              </a:solidFill>
              <a:cs typeface="Segoe UI Semibold" panose="020B07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20890" y="3087939"/>
            <a:ext cx="6102212" cy="236693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Understand that Windows as a service 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requires some changes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Get customers to pilot Windows 10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Implement a Windows 10 servicing process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646203"/>
            <a:ext cx="5486399" cy="1098762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2514" b="125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2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61700" y="1617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7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4 -0.00068 C -0.00817 -0.05788 0.02987 -0.10055 0.05897 -0.0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" y="-3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3837E-6 -1.09396E-6 L -0.29704 -1.09396E-6 " pathEditMode="relative" rAng="0" ptsTypes="AA">
                                      <p:cBhvr>
                                        <p:cTn id="13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2" grpId="0"/>
      <p:bldP spid="2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Picture 5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497"/>
            <a:ext cx="12434711" cy="69935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0487" y="1468311"/>
            <a:ext cx="12088686" cy="5604668"/>
            <a:chOff x="84138" y="1392238"/>
            <a:chExt cx="12090401" cy="5605463"/>
          </a:xfrm>
          <a:solidFill>
            <a:schemeClr val="bg1">
              <a:lumMod val="95000"/>
            </a:schemeClr>
          </a:solidFill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10328276" y="3046413"/>
              <a:ext cx="474663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10328276" y="2982913"/>
              <a:ext cx="474663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11879263" y="3508376"/>
              <a:ext cx="17938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11879263" y="3611563"/>
              <a:ext cx="137160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11879263" y="3687763"/>
              <a:ext cx="179388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11879263" y="3841751"/>
              <a:ext cx="179388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8982076" y="1392238"/>
              <a:ext cx="782638" cy="153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8853488" y="1533526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8853488" y="1687513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8853488" y="1841501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17"/>
            <p:cNvSpPr>
              <a:spLocks noChangeArrowheads="1"/>
            </p:cNvSpPr>
            <p:nvPr/>
          </p:nvSpPr>
          <p:spPr bwMode="auto">
            <a:xfrm>
              <a:off x="8853488" y="2162176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8853488" y="2316163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8853488" y="2470151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 20"/>
            <p:cNvSpPr>
              <a:spLocks noChangeArrowheads="1"/>
            </p:cNvSpPr>
            <p:nvPr/>
          </p:nvSpPr>
          <p:spPr bwMode="auto">
            <a:xfrm>
              <a:off x="8853488" y="2624138"/>
              <a:ext cx="1320800" cy="127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22"/>
            <p:cNvSpPr>
              <a:spLocks noChangeArrowheads="1"/>
            </p:cNvSpPr>
            <p:nvPr/>
          </p:nvSpPr>
          <p:spPr bwMode="auto">
            <a:xfrm>
              <a:off x="8853488" y="2944813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23"/>
            <p:cNvSpPr>
              <a:spLocks noChangeArrowheads="1"/>
            </p:cNvSpPr>
            <p:nvPr/>
          </p:nvSpPr>
          <p:spPr bwMode="auto">
            <a:xfrm>
              <a:off x="8853488" y="3098801"/>
              <a:ext cx="1320800" cy="127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24"/>
            <p:cNvSpPr>
              <a:spLocks noChangeArrowheads="1"/>
            </p:cNvSpPr>
            <p:nvPr/>
          </p:nvSpPr>
          <p:spPr bwMode="auto">
            <a:xfrm>
              <a:off x="8853488" y="3252788"/>
              <a:ext cx="1320800" cy="127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8853488" y="3560763"/>
              <a:ext cx="1320800" cy="127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28"/>
            <p:cNvSpPr>
              <a:spLocks noChangeArrowheads="1"/>
            </p:cNvSpPr>
            <p:nvPr/>
          </p:nvSpPr>
          <p:spPr bwMode="auto">
            <a:xfrm>
              <a:off x="8853488" y="3890964"/>
              <a:ext cx="1320800" cy="127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29"/>
            <p:cNvSpPr>
              <a:spLocks noChangeArrowheads="1"/>
            </p:cNvSpPr>
            <p:nvPr/>
          </p:nvSpPr>
          <p:spPr bwMode="auto">
            <a:xfrm>
              <a:off x="8853488" y="4041776"/>
              <a:ext cx="1320800" cy="127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8853488" y="4341813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8853488" y="4495801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8853488" y="4664076"/>
              <a:ext cx="1320800" cy="127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8853488" y="4816476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8853488" y="4970463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8853488" y="5278438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853488" y="5432426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8853488" y="5753101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Rectangle 41"/>
            <p:cNvSpPr>
              <a:spLocks noChangeArrowheads="1"/>
            </p:cNvSpPr>
            <p:nvPr/>
          </p:nvSpPr>
          <p:spPr bwMode="auto">
            <a:xfrm>
              <a:off x="8853488" y="5907088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8853488" y="6215063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8853488" y="6369051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8853488" y="6843713"/>
              <a:ext cx="132080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8020051" y="1555751"/>
              <a:ext cx="808038" cy="741363"/>
            </a:xfrm>
            <a:custGeom>
              <a:avLst/>
              <a:gdLst>
                <a:gd name="T0" fmla="*/ 0 w 509"/>
                <a:gd name="T1" fmla="*/ 467 h 467"/>
                <a:gd name="T2" fmla="*/ 509 w 509"/>
                <a:gd name="T3" fmla="*/ 81 h 467"/>
                <a:gd name="T4" fmla="*/ 509 w 509"/>
                <a:gd name="T5" fmla="*/ 0 h 467"/>
                <a:gd name="T6" fmla="*/ 0 w 509"/>
                <a:gd name="T7" fmla="*/ 412 h 467"/>
                <a:gd name="T8" fmla="*/ 0 w 509"/>
                <a:gd name="T9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67">
                  <a:moveTo>
                    <a:pt x="0" y="467"/>
                  </a:moveTo>
                  <a:lnTo>
                    <a:pt x="509" y="81"/>
                  </a:lnTo>
                  <a:lnTo>
                    <a:pt x="509" y="0"/>
                  </a:lnTo>
                  <a:lnTo>
                    <a:pt x="0" y="412"/>
                  </a:lnTo>
                  <a:lnTo>
                    <a:pt x="0" y="4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8020051" y="1709738"/>
              <a:ext cx="808038" cy="692150"/>
            </a:xfrm>
            <a:custGeom>
              <a:avLst/>
              <a:gdLst>
                <a:gd name="T0" fmla="*/ 0 w 509"/>
                <a:gd name="T1" fmla="*/ 436 h 436"/>
                <a:gd name="T2" fmla="*/ 509 w 509"/>
                <a:gd name="T3" fmla="*/ 81 h 436"/>
                <a:gd name="T4" fmla="*/ 509 w 509"/>
                <a:gd name="T5" fmla="*/ 0 h 436"/>
                <a:gd name="T6" fmla="*/ 0 w 509"/>
                <a:gd name="T7" fmla="*/ 382 h 436"/>
                <a:gd name="T8" fmla="*/ 0 w 509"/>
                <a:gd name="T9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36">
                  <a:moveTo>
                    <a:pt x="0" y="436"/>
                  </a:moveTo>
                  <a:lnTo>
                    <a:pt x="509" y="81"/>
                  </a:lnTo>
                  <a:lnTo>
                    <a:pt x="509" y="0"/>
                  </a:lnTo>
                  <a:lnTo>
                    <a:pt x="0" y="382"/>
                  </a:lnTo>
                  <a:lnTo>
                    <a:pt x="0" y="4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8020051" y="1863726"/>
              <a:ext cx="808038" cy="644525"/>
            </a:xfrm>
            <a:custGeom>
              <a:avLst/>
              <a:gdLst>
                <a:gd name="T0" fmla="*/ 0 w 509"/>
                <a:gd name="T1" fmla="*/ 406 h 406"/>
                <a:gd name="T2" fmla="*/ 509 w 509"/>
                <a:gd name="T3" fmla="*/ 81 h 406"/>
                <a:gd name="T4" fmla="*/ 509 w 509"/>
                <a:gd name="T5" fmla="*/ 0 h 406"/>
                <a:gd name="T6" fmla="*/ 0 w 509"/>
                <a:gd name="T7" fmla="*/ 351 h 406"/>
                <a:gd name="T8" fmla="*/ 0 w 509"/>
                <a:gd name="T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06">
                  <a:moveTo>
                    <a:pt x="0" y="406"/>
                  </a:moveTo>
                  <a:lnTo>
                    <a:pt x="509" y="81"/>
                  </a:lnTo>
                  <a:lnTo>
                    <a:pt x="509" y="0"/>
                  </a:lnTo>
                  <a:lnTo>
                    <a:pt x="0" y="351"/>
                  </a:lnTo>
                  <a:lnTo>
                    <a:pt x="0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8020051" y="2181226"/>
              <a:ext cx="808038" cy="547688"/>
            </a:xfrm>
            <a:custGeom>
              <a:avLst/>
              <a:gdLst>
                <a:gd name="T0" fmla="*/ 0 w 509"/>
                <a:gd name="T1" fmla="*/ 345 h 345"/>
                <a:gd name="T2" fmla="*/ 509 w 509"/>
                <a:gd name="T3" fmla="*/ 81 h 345"/>
                <a:gd name="T4" fmla="*/ 509 w 509"/>
                <a:gd name="T5" fmla="*/ 0 h 345"/>
                <a:gd name="T6" fmla="*/ 0 w 509"/>
                <a:gd name="T7" fmla="*/ 289 h 345"/>
                <a:gd name="T8" fmla="*/ 0 w 509"/>
                <a:gd name="T9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345">
                  <a:moveTo>
                    <a:pt x="0" y="345"/>
                  </a:moveTo>
                  <a:lnTo>
                    <a:pt x="509" y="81"/>
                  </a:lnTo>
                  <a:lnTo>
                    <a:pt x="509" y="0"/>
                  </a:lnTo>
                  <a:lnTo>
                    <a:pt x="0" y="289"/>
                  </a:lnTo>
                  <a:lnTo>
                    <a:pt x="0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8020051" y="2335213"/>
              <a:ext cx="808038" cy="500063"/>
            </a:xfrm>
            <a:custGeom>
              <a:avLst/>
              <a:gdLst>
                <a:gd name="T0" fmla="*/ 0 w 509"/>
                <a:gd name="T1" fmla="*/ 315 h 315"/>
                <a:gd name="T2" fmla="*/ 509 w 509"/>
                <a:gd name="T3" fmla="*/ 81 h 315"/>
                <a:gd name="T4" fmla="*/ 509 w 509"/>
                <a:gd name="T5" fmla="*/ 0 h 315"/>
                <a:gd name="T6" fmla="*/ 0 w 509"/>
                <a:gd name="T7" fmla="*/ 258 h 315"/>
                <a:gd name="T8" fmla="*/ 0 w 509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315">
                  <a:moveTo>
                    <a:pt x="0" y="315"/>
                  </a:moveTo>
                  <a:lnTo>
                    <a:pt x="509" y="81"/>
                  </a:lnTo>
                  <a:lnTo>
                    <a:pt x="509" y="0"/>
                  </a:lnTo>
                  <a:lnTo>
                    <a:pt x="0" y="258"/>
                  </a:lnTo>
                  <a:lnTo>
                    <a:pt x="0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8020051" y="2489201"/>
              <a:ext cx="808038" cy="449263"/>
            </a:xfrm>
            <a:custGeom>
              <a:avLst/>
              <a:gdLst>
                <a:gd name="T0" fmla="*/ 0 w 509"/>
                <a:gd name="T1" fmla="*/ 283 h 283"/>
                <a:gd name="T2" fmla="*/ 509 w 509"/>
                <a:gd name="T3" fmla="*/ 79 h 283"/>
                <a:gd name="T4" fmla="*/ 509 w 509"/>
                <a:gd name="T5" fmla="*/ 0 h 283"/>
                <a:gd name="T6" fmla="*/ 0 w 509"/>
                <a:gd name="T7" fmla="*/ 228 h 283"/>
                <a:gd name="T8" fmla="*/ 0 w 509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283">
                  <a:moveTo>
                    <a:pt x="0" y="283"/>
                  </a:moveTo>
                  <a:lnTo>
                    <a:pt x="509" y="79"/>
                  </a:lnTo>
                  <a:lnTo>
                    <a:pt x="509" y="0"/>
                  </a:lnTo>
                  <a:lnTo>
                    <a:pt x="0" y="228"/>
                  </a:lnTo>
                  <a:lnTo>
                    <a:pt x="0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8020051" y="2640013"/>
              <a:ext cx="808038" cy="403225"/>
            </a:xfrm>
            <a:custGeom>
              <a:avLst/>
              <a:gdLst>
                <a:gd name="T0" fmla="*/ 0 w 509"/>
                <a:gd name="T1" fmla="*/ 254 h 254"/>
                <a:gd name="T2" fmla="*/ 509 w 509"/>
                <a:gd name="T3" fmla="*/ 81 h 254"/>
                <a:gd name="T4" fmla="*/ 509 w 509"/>
                <a:gd name="T5" fmla="*/ 0 h 254"/>
                <a:gd name="T6" fmla="*/ 0 w 509"/>
                <a:gd name="T7" fmla="*/ 200 h 254"/>
                <a:gd name="T8" fmla="*/ 0 w 509"/>
                <a:gd name="T9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254">
                  <a:moveTo>
                    <a:pt x="0" y="254"/>
                  </a:moveTo>
                  <a:lnTo>
                    <a:pt x="509" y="81"/>
                  </a:lnTo>
                  <a:lnTo>
                    <a:pt x="509" y="0"/>
                  </a:lnTo>
                  <a:lnTo>
                    <a:pt x="0" y="200"/>
                  </a:lnTo>
                  <a:lnTo>
                    <a:pt x="0" y="2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8020051" y="2794001"/>
              <a:ext cx="808038" cy="355600"/>
            </a:xfrm>
            <a:custGeom>
              <a:avLst/>
              <a:gdLst>
                <a:gd name="T0" fmla="*/ 0 w 509"/>
                <a:gd name="T1" fmla="*/ 224 h 224"/>
                <a:gd name="T2" fmla="*/ 509 w 509"/>
                <a:gd name="T3" fmla="*/ 81 h 224"/>
                <a:gd name="T4" fmla="*/ 509 w 509"/>
                <a:gd name="T5" fmla="*/ 0 h 224"/>
                <a:gd name="T6" fmla="*/ 0 w 509"/>
                <a:gd name="T7" fmla="*/ 169 h 224"/>
                <a:gd name="T8" fmla="*/ 0 w 509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224">
                  <a:moveTo>
                    <a:pt x="0" y="224"/>
                  </a:moveTo>
                  <a:lnTo>
                    <a:pt x="509" y="81"/>
                  </a:lnTo>
                  <a:lnTo>
                    <a:pt x="509" y="0"/>
                  </a:lnTo>
                  <a:lnTo>
                    <a:pt x="0" y="169"/>
                  </a:lnTo>
                  <a:lnTo>
                    <a:pt x="0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8020051" y="2960688"/>
              <a:ext cx="808038" cy="304800"/>
            </a:xfrm>
            <a:custGeom>
              <a:avLst/>
              <a:gdLst>
                <a:gd name="T0" fmla="*/ 0 w 509"/>
                <a:gd name="T1" fmla="*/ 192 h 192"/>
                <a:gd name="T2" fmla="*/ 509 w 509"/>
                <a:gd name="T3" fmla="*/ 79 h 192"/>
                <a:gd name="T4" fmla="*/ 509 w 509"/>
                <a:gd name="T5" fmla="*/ 0 h 192"/>
                <a:gd name="T6" fmla="*/ 0 w 509"/>
                <a:gd name="T7" fmla="*/ 135 h 192"/>
                <a:gd name="T8" fmla="*/ 0 w 509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192">
                  <a:moveTo>
                    <a:pt x="0" y="192"/>
                  </a:moveTo>
                  <a:lnTo>
                    <a:pt x="509" y="79"/>
                  </a:lnTo>
                  <a:lnTo>
                    <a:pt x="509" y="0"/>
                  </a:lnTo>
                  <a:lnTo>
                    <a:pt x="0" y="135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8020051" y="3111501"/>
              <a:ext cx="808038" cy="258763"/>
            </a:xfrm>
            <a:custGeom>
              <a:avLst/>
              <a:gdLst>
                <a:gd name="T0" fmla="*/ 0 w 509"/>
                <a:gd name="T1" fmla="*/ 163 h 163"/>
                <a:gd name="T2" fmla="*/ 509 w 509"/>
                <a:gd name="T3" fmla="*/ 81 h 163"/>
                <a:gd name="T4" fmla="*/ 509 w 509"/>
                <a:gd name="T5" fmla="*/ 0 h 163"/>
                <a:gd name="T6" fmla="*/ 0 w 509"/>
                <a:gd name="T7" fmla="*/ 107 h 163"/>
                <a:gd name="T8" fmla="*/ 0 w 509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163">
                  <a:moveTo>
                    <a:pt x="0" y="163"/>
                  </a:moveTo>
                  <a:lnTo>
                    <a:pt x="509" y="81"/>
                  </a:lnTo>
                  <a:lnTo>
                    <a:pt x="509" y="0"/>
                  </a:lnTo>
                  <a:lnTo>
                    <a:pt x="0" y="107"/>
                  </a:lnTo>
                  <a:lnTo>
                    <a:pt x="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8020051" y="3265488"/>
              <a:ext cx="808038" cy="211138"/>
            </a:xfrm>
            <a:custGeom>
              <a:avLst/>
              <a:gdLst>
                <a:gd name="T0" fmla="*/ 0 w 509"/>
                <a:gd name="T1" fmla="*/ 133 h 133"/>
                <a:gd name="T2" fmla="*/ 509 w 509"/>
                <a:gd name="T3" fmla="*/ 81 h 133"/>
                <a:gd name="T4" fmla="*/ 509 w 509"/>
                <a:gd name="T5" fmla="*/ 0 h 133"/>
                <a:gd name="T6" fmla="*/ 0 w 509"/>
                <a:gd name="T7" fmla="*/ 76 h 133"/>
                <a:gd name="T8" fmla="*/ 0 w 509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133">
                  <a:moveTo>
                    <a:pt x="0" y="133"/>
                  </a:moveTo>
                  <a:lnTo>
                    <a:pt x="509" y="81"/>
                  </a:lnTo>
                  <a:lnTo>
                    <a:pt x="509" y="0"/>
                  </a:lnTo>
                  <a:lnTo>
                    <a:pt x="0" y="76"/>
                  </a:lnTo>
                  <a:lnTo>
                    <a:pt x="0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8020051" y="3419476"/>
              <a:ext cx="808038" cy="160338"/>
            </a:xfrm>
            <a:custGeom>
              <a:avLst/>
              <a:gdLst>
                <a:gd name="T0" fmla="*/ 0 w 509"/>
                <a:gd name="T1" fmla="*/ 101 h 101"/>
                <a:gd name="T2" fmla="*/ 509 w 509"/>
                <a:gd name="T3" fmla="*/ 78 h 101"/>
                <a:gd name="T4" fmla="*/ 509 w 509"/>
                <a:gd name="T5" fmla="*/ 0 h 101"/>
                <a:gd name="T6" fmla="*/ 0 w 509"/>
                <a:gd name="T7" fmla="*/ 46 h 101"/>
                <a:gd name="T8" fmla="*/ 0 w 509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101">
                  <a:moveTo>
                    <a:pt x="0" y="101"/>
                  </a:moveTo>
                  <a:lnTo>
                    <a:pt x="509" y="78"/>
                  </a:lnTo>
                  <a:lnTo>
                    <a:pt x="509" y="0"/>
                  </a:lnTo>
                  <a:lnTo>
                    <a:pt x="0" y="46"/>
                  </a:lnTo>
                  <a:lnTo>
                    <a:pt x="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8020051" y="3570288"/>
              <a:ext cx="808038" cy="127000"/>
            </a:xfrm>
            <a:custGeom>
              <a:avLst/>
              <a:gdLst>
                <a:gd name="T0" fmla="*/ 0 w 509"/>
                <a:gd name="T1" fmla="*/ 72 h 80"/>
                <a:gd name="T2" fmla="*/ 509 w 509"/>
                <a:gd name="T3" fmla="*/ 80 h 80"/>
                <a:gd name="T4" fmla="*/ 509 w 509"/>
                <a:gd name="T5" fmla="*/ 0 h 80"/>
                <a:gd name="T6" fmla="*/ 0 w 509"/>
                <a:gd name="T7" fmla="*/ 18 h 80"/>
                <a:gd name="T8" fmla="*/ 0 w 509"/>
                <a:gd name="T9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80">
                  <a:moveTo>
                    <a:pt x="0" y="72"/>
                  </a:moveTo>
                  <a:lnTo>
                    <a:pt x="509" y="80"/>
                  </a:lnTo>
                  <a:lnTo>
                    <a:pt x="509" y="0"/>
                  </a:lnTo>
                  <a:lnTo>
                    <a:pt x="0" y="18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63"/>
            <p:cNvSpPr>
              <a:spLocks/>
            </p:cNvSpPr>
            <p:nvPr/>
          </p:nvSpPr>
          <p:spPr bwMode="auto">
            <a:xfrm>
              <a:off x="8020051" y="3816351"/>
              <a:ext cx="808038" cy="201613"/>
            </a:xfrm>
            <a:custGeom>
              <a:avLst/>
              <a:gdLst>
                <a:gd name="T0" fmla="*/ 0 w 509"/>
                <a:gd name="T1" fmla="*/ 57 h 127"/>
                <a:gd name="T2" fmla="*/ 509 w 509"/>
                <a:gd name="T3" fmla="*/ 127 h 127"/>
                <a:gd name="T4" fmla="*/ 509 w 509"/>
                <a:gd name="T5" fmla="*/ 47 h 127"/>
                <a:gd name="T6" fmla="*/ 0 w 509"/>
                <a:gd name="T7" fmla="*/ 0 h 127"/>
                <a:gd name="T8" fmla="*/ 0 w 509"/>
                <a:gd name="T9" fmla="*/ 5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127">
                  <a:moveTo>
                    <a:pt x="0" y="57"/>
                  </a:moveTo>
                  <a:lnTo>
                    <a:pt x="509" y="127"/>
                  </a:lnTo>
                  <a:lnTo>
                    <a:pt x="509" y="47"/>
                  </a:lnTo>
                  <a:lnTo>
                    <a:pt x="0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64"/>
            <p:cNvSpPr>
              <a:spLocks/>
            </p:cNvSpPr>
            <p:nvPr/>
          </p:nvSpPr>
          <p:spPr bwMode="auto">
            <a:xfrm>
              <a:off x="8020051" y="3922713"/>
              <a:ext cx="808038" cy="246063"/>
            </a:xfrm>
            <a:custGeom>
              <a:avLst/>
              <a:gdLst>
                <a:gd name="T0" fmla="*/ 0 w 509"/>
                <a:gd name="T1" fmla="*/ 56 h 155"/>
                <a:gd name="T2" fmla="*/ 509 w 509"/>
                <a:gd name="T3" fmla="*/ 155 h 155"/>
                <a:gd name="T4" fmla="*/ 509 w 509"/>
                <a:gd name="T5" fmla="*/ 75 h 155"/>
                <a:gd name="T6" fmla="*/ 0 w 509"/>
                <a:gd name="T7" fmla="*/ 0 h 155"/>
                <a:gd name="T8" fmla="*/ 0 w 509"/>
                <a:gd name="T9" fmla="*/ 5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155">
                  <a:moveTo>
                    <a:pt x="0" y="56"/>
                  </a:moveTo>
                  <a:lnTo>
                    <a:pt x="509" y="155"/>
                  </a:lnTo>
                  <a:lnTo>
                    <a:pt x="509" y="75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66"/>
            <p:cNvSpPr>
              <a:spLocks/>
            </p:cNvSpPr>
            <p:nvPr/>
          </p:nvSpPr>
          <p:spPr bwMode="auto">
            <a:xfrm>
              <a:off x="8020051" y="4133851"/>
              <a:ext cx="808038" cy="342900"/>
            </a:xfrm>
            <a:custGeom>
              <a:avLst/>
              <a:gdLst>
                <a:gd name="T0" fmla="*/ 0 w 509"/>
                <a:gd name="T1" fmla="*/ 57 h 216"/>
                <a:gd name="T2" fmla="*/ 509 w 509"/>
                <a:gd name="T3" fmla="*/ 216 h 216"/>
                <a:gd name="T4" fmla="*/ 509 w 509"/>
                <a:gd name="T5" fmla="*/ 136 h 216"/>
                <a:gd name="T6" fmla="*/ 0 w 509"/>
                <a:gd name="T7" fmla="*/ 0 h 216"/>
                <a:gd name="T8" fmla="*/ 0 w 509"/>
                <a:gd name="T9" fmla="*/ 5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216">
                  <a:moveTo>
                    <a:pt x="0" y="57"/>
                  </a:moveTo>
                  <a:lnTo>
                    <a:pt x="509" y="216"/>
                  </a:lnTo>
                  <a:lnTo>
                    <a:pt x="509" y="136"/>
                  </a:lnTo>
                  <a:lnTo>
                    <a:pt x="0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67"/>
            <p:cNvSpPr>
              <a:spLocks/>
            </p:cNvSpPr>
            <p:nvPr/>
          </p:nvSpPr>
          <p:spPr bwMode="auto">
            <a:xfrm>
              <a:off x="8020051" y="4240213"/>
              <a:ext cx="808038" cy="387350"/>
            </a:xfrm>
            <a:custGeom>
              <a:avLst/>
              <a:gdLst>
                <a:gd name="T0" fmla="*/ 0 w 509"/>
                <a:gd name="T1" fmla="*/ 54 h 244"/>
                <a:gd name="T2" fmla="*/ 509 w 509"/>
                <a:gd name="T3" fmla="*/ 244 h 244"/>
                <a:gd name="T4" fmla="*/ 509 w 509"/>
                <a:gd name="T5" fmla="*/ 166 h 244"/>
                <a:gd name="T6" fmla="*/ 0 w 509"/>
                <a:gd name="T7" fmla="*/ 0 h 244"/>
                <a:gd name="T8" fmla="*/ 0 w 509"/>
                <a:gd name="T9" fmla="*/ 5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244">
                  <a:moveTo>
                    <a:pt x="0" y="54"/>
                  </a:moveTo>
                  <a:lnTo>
                    <a:pt x="509" y="244"/>
                  </a:lnTo>
                  <a:lnTo>
                    <a:pt x="509" y="166"/>
                  </a:lnTo>
                  <a:lnTo>
                    <a:pt x="0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68"/>
            <p:cNvSpPr>
              <a:spLocks/>
            </p:cNvSpPr>
            <p:nvPr/>
          </p:nvSpPr>
          <p:spPr bwMode="auto">
            <a:xfrm>
              <a:off x="8020051" y="4356101"/>
              <a:ext cx="808038" cy="438150"/>
            </a:xfrm>
            <a:custGeom>
              <a:avLst/>
              <a:gdLst>
                <a:gd name="T0" fmla="*/ 0 w 509"/>
                <a:gd name="T1" fmla="*/ 54 h 276"/>
                <a:gd name="T2" fmla="*/ 509 w 509"/>
                <a:gd name="T3" fmla="*/ 276 h 276"/>
                <a:gd name="T4" fmla="*/ 509 w 509"/>
                <a:gd name="T5" fmla="*/ 196 h 276"/>
                <a:gd name="T6" fmla="*/ 0 w 509"/>
                <a:gd name="T7" fmla="*/ 0 h 276"/>
                <a:gd name="T8" fmla="*/ 0 w 509"/>
                <a:gd name="T9" fmla="*/ 54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276">
                  <a:moveTo>
                    <a:pt x="0" y="54"/>
                  </a:moveTo>
                  <a:lnTo>
                    <a:pt x="509" y="276"/>
                  </a:lnTo>
                  <a:lnTo>
                    <a:pt x="509" y="196"/>
                  </a:lnTo>
                  <a:lnTo>
                    <a:pt x="0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69"/>
            <p:cNvSpPr>
              <a:spLocks/>
            </p:cNvSpPr>
            <p:nvPr/>
          </p:nvSpPr>
          <p:spPr bwMode="auto">
            <a:xfrm>
              <a:off x="8020051" y="4460876"/>
              <a:ext cx="808038" cy="487363"/>
            </a:xfrm>
            <a:custGeom>
              <a:avLst/>
              <a:gdLst>
                <a:gd name="T0" fmla="*/ 0 w 509"/>
                <a:gd name="T1" fmla="*/ 55 h 307"/>
                <a:gd name="T2" fmla="*/ 509 w 509"/>
                <a:gd name="T3" fmla="*/ 307 h 307"/>
                <a:gd name="T4" fmla="*/ 509 w 509"/>
                <a:gd name="T5" fmla="*/ 226 h 307"/>
                <a:gd name="T6" fmla="*/ 0 w 509"/>
                <a:gd name="T7" fmla="*/ 0 h 307"/>
                <a:gd name="T8" fmla="*/ 0 w 509"/>
                <a:gd name="T9" fmla="*/ 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307">
                  <a:moveTo>
                    <a:pt x="0" y="55"/>
                  </a:moveTo>
                  <a:lnTo>
                    <a:pt x="509" y="307"/>
                  </a:lnTo>
                  <a:lnTo>
                    <a:pt x="509" y="226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70"/>
            <p:cNvSpPr>
              <a:spLocks/>
            </p:cNvSpPr>
            <p:nvPr/>
          </p:nvSpPr>
          <p:spPr bwMode="auto">
            <a:xfrm>
              <a:off x="8020051" y="4564063"/>
              <a:ext cx="808038" cy="534988"/>
            </a:xfrm>
            <a:custGeom>
              <a:avLst/>
              <a:gdLst>
                <a:gd name="T0" fmla="*/ 0 w 509"/>
                <a:gd name="T1" fmla="*/ 56 h 337"/>
                <a:gd name="T2" fmla="*/ 509 w 509"/>
                <a:gd name="T3" fmla="*/ 337 h 337"/>
                <a:gd name="T4" fmla="*/ 509 w 509"/>
                <a:gd name="T5" fmla="*/ 258 h 337"/>
                <a:gd name="T6" fmla="*/ 0 w 509"/>
                <a:gd name="T7" fmla="*/ 0 h 337"/>
                <a:gd name="T8" fmla="*/ 0 w 509"/>
                <a:gd name="T9" fmla="*/ 5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337">
                  <a:moveTo>
                    <a:pt x="0" y="56"/>
                  </a:moveTo>
                  <a:lnTo>
                    <a:pt x="509" y="337"/>
                  </a:lnTo>
                  <a:lnTo>
                    <a:pt x="509" y="258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71"/>
            <p:cNvSpPr>
              <a:spLocks/>
            </p:cNvSpPr>
            <p:nvPr/>
          </p:nvSpPr>
          <p:spPr bwMode="auto">
            <a:xfrm>
              <a:off x="8020051" y="4670426"/>
              <a:ext cx="808038" cy="582613"/>
            </a:xfrm>
            <a:custGeom>
              <a:avLst/>
              <a:gdLst>
                <a:gd name="T0" fmla="*/ 0 w 509"/>
                <a:gd name="T1" fmla="*/ 56 h 367"/>
                <a:gd name="T2" fmla="*/ 509 w 509"/>
                <a:gd name="T3" fmla="*/ 367 h 367"/>
                <a:gd name="T4" fmla="*/ 509 w 509"/>
                <a:gd name="T5" fmla="*/ 286 h 367"/>
                <a:gd name="T6" fmla="*/ 0 w 509"/>
                <a:gd name="T7" fmla="*/ 0 h 367"/>
                <a:gd name="T8" fmla="*/ 0 w 509"/>
                <a:gd name="T9" fmla="*/ 5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367">
                  <a:moveTo>
                    <a:pt x="0" y="56"/>
                  </a:moveTo>
                  <a:lnTo>
                    <a:pt x="509" y="367"/>
                  </a:lnTo>
                  <a:lnTo>
                    <a:pt x="509" y="286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72"/>
            <p:cNvSpPr>
              <a:spLocks/>
            </p:cNvSpPr>
            <p:nvPr/>
          </p:nvSpPr>
          <p:spPr bwMode="auto">
            <a:xfrm>
              <a:off x="8035926" y="4787901"/>
              <a:ext cx="801688" cy="625475"/>
            </a:xfrm>
            <a:custGeom>
              <a:avLst/>
              <a:gdLst>
                <a:gd name="T0" fmla="*/ 0 w 505"/>
                <a:gd name="T1" fmla="*/ 55 h 394"/>
                <a:gd name="T2" fmla="*/ 505 w 505"/>
                <a:gd name="T3" fmla="*/ 394 h 394"/>
                <a:gd name="T4" fmla="*/ 505 w 505"/>
                <a:gd name="T5" fmla="*/ 313 h 394"/>
                <a:gd name="T6" fmla="*/ 0 w 505"/>
                <a:gd name="T7" fmla="*/ 0 h 394"/>
                <a:gd name="T8" fmla="*/ 0 w 505"/>
                <a:gd name="T9" fmla="*/ 5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" h="394">
                  <a:moveTo>
                    <a:pt x="0" y="55"/>
                  </a:moveTo>
                  <a:lnTo>
                    <a:pt x="505" y="394"/>
                  </a:lnTo>
                  <a:lnTo>
                    <a:pt x="505" y="313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auto">
            <a:xfrm>
              <a:off x="8020051" y="5102226"/>
              <a:ext cx="808038" cy="776288"/>
            </a:xfrm>
            <a:custGeom>
              <a:avLst/>
              <a:gdLst>
                <a:gd name="T0" fmla="*/ 0 w 509"/>
                <a:gd name="T1" fmla="*/ 55 h 489"/>
                <a:gd name="T2" fmla="*/ 509 w 509"/>
                <a:gd name="T3" fmla="*/ 489 h 489"/>
                <a:gd name="T4" fmla="*/ 509 w 509"/>
                <a:gd name="T5" fmla="*/ 408 h 489"/>
                <a:gd name="T6" fmla="*/ 0 w 509"/>
                <a:gd name="T7" fmla="*/ 0 h 489"/>
                <a:gd name="T8" fmla="*/ 0 w 509"/>
                <a:gd name="T9" fmla="*/ 55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89">
                  <a:moveTo>
                    <a:pt x="0" y="55"/>
                  </a:moveTo>
                  <a:lnTo>
                    <a:pt x="509" y="489"/>
                  </a:lnTo>
                  <a:lnTo>
                    <a:pt x="509" y="408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auto">
            <a:xfrm>
              <a:off x="8020051" y="5205413"/>
              <a:ext cx="808038" cy="827088"/>
            </a:xfrm>
            <a:custGeom>
              <a:avLst/>
              <a:gdLst>
                <a:gd name="T0" fmla="*/ 0 w 509"/>
                <a:gd name="T1" fmla="*/ 56 h 521"/>
                <a:gd name="T2" fmla="*/ 509 w 509"/>
                <a:gd name="T3" fmla="*/ 521 h 521"/>
                <a:gd name="T4" fmla="*/ 509 w 509"/>
                <a:gd name="T5" fmla="*/ 440 h 521"/>
                <a:gd name="T6" fmla="*/ 0 w 509"/>
                <a:gd name="T7" fmla="*/ 0 h 521"/>
                <a:gd name="T8" fmla="*/ 0 w 509"/>
                <a:gd name="T9" fmla="*/ 56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521">
                  <a:moveTo>
                    <a:pt x="0" y="56"/>
                  </a:moveTo>
                  <a:lnTo>
                    <a:pt x="509" y="521"/>
                  </a:lnTo>
                  <a:lnTo>
                    <a:pt x="509" y="44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78"/>
            <p:cNvSpPr>
              <a:spLocks/>
            </p:cNvSpPr>
            <p:nvPr/>
          </p:nvSpPr>
          <p:spPr bwMode="auto">
            <a:xfrm>
              <a:off x="8020051" y="5416551"/>
              <a:ext cx="808038" cy="920750"/>
            </a:xfrm>
            <a:custGeom>
              <a:avLst/>
              <a:gdLst>
                <a:gd name="T0" fmla="*/ 0 w 509"/>
                <a:gd name="T1" fmla="*/ 57 h 580"/>
                <a:gd name="T2" fmla="*/ 509 w 509"/>
                <a:gd name="T3" fmla="*/ 580 h 580"/>
                <a:gd name="T4" fmla="*/ 509 w 509"/>
                <a:gd name="T5" fmla="*/ 499 h 580"/>
                <a:gd name="T6" fmla="*/ 0 w 509"/>
                <a:gd name="T7" fmla="*/ 0 h 580"/>
                <a:gd name="T8" fmla="*/ 0 w 509"/>
                <a:gd name="T9" fmla="*/ 5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580">
                  <a:moveTo>
                    <a:pt x="0" y="57"/>
                  </a:moveTo>
                  <a:lnTo>
                    <a:pt x="509" y="580"/>
                  </a:lnTo>
                  <a:lnTo>
                    <a:pt x="509" y="499"/>
                  </a:lnTo>
                  <a:lnTo>
                    <a:pt x="0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79"/>
            <p:cNvSpPr>
              <a:spLocks/>
            </p:cNvSpPr>
            <p:nvPr/>
          </p:nvSpPr>
          <p:spPr bwMode="auto">
            <a:xfrm>
              <a:off x="8020051" y="5522913"/>
              <a:ext cx="808038" cy="968375"/>
            </a:xfrm>
            <a:custGeom>
              <a:avLst/>
              <a:gdLst>
                <a:gd name="T0" fmla="*/ 0 w 509"/>
                <a:gd name="T1" fmla="*/ 56 h 610"/>
                <a:gd name="T2" fmla="*/ 509 w 509"/>
                <a:gd name="T3" fmla="*/ 610 h 610"/>
                <a:gd name="T4" fmla="*/ 509 w 509"/>
                <a:gd name="T5" fmla="*/ 529 h 610"/>
                <a:gd name="T6" fmla="*/ 0 w 509"/>
                <a:gd name="T7" fmla="*/ 0 h 610"/>
                <a:gd name="T8" fmla="*/ 0 w 509"/>
                <a:gd name="T9" fmla="*/ 56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610">
                  <a:moveTo>
                    <a:pt x="0" y="56"/>
                  </a:moveTo>
                  <a:lnTo>
                    <a:pt x="509" y="610"/>
                  </a:lnTo>
                  <a:lnTo>
                    <a:pt x="509" y="529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80"/>
            <p:cNvSpPr>
              <a:spLocks/>
            </p:cNvSpPr>
            <p:nvPr/>
          </p:nvSpPr>
          <p:spPr bwMode="auto">
            <a:xfrm>
              <a:off x="8020051" y="5638801"/>
              <a:ext cx="808038" cy="1016000"/>
            </a:xfrm>
            <a:custGeom>
              <a:avLst/>
              <a:gdLst>
                <a:gd name="T0" fmla="*/ 0 w 509"/>
                <a:gd name="T1" fmla="*/ 54 h 640"/>
                <a:gd name="T2" fmla="*/ 509 w 509"/>
                <a:gd name="T3" fmla="*/ 640 h 640"/>
                <a:gd name="T4" fmla="*/ 509 w 509"/>
                <a:gd name="T5" fmla="*/ 561 h 640"/>
                <a:gd name="T6" fmla="*/ 0 w 509"/>
                <a:gd name="T7" fmla="*/ 0 h 640"/>
                <a:gd name="T8" fmla="*/ 0 w 509"/>
                <a:gd name="T9" fmla="*/ 5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640">
                  <a:moveTo>
                    <a:pt x="0" y="54"/>
                  </a:moveTo>
                  <a:lnTo>
                    <a:pt x="509" y="640"/>
                  </a:lnTo>
                  <a:lnTo>
                    <a:pt x="509" y="561"/>
                  </a:lnTo>
                  <a:lnTo>
                    <a:pt x="0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82"/>
            <p:cNvSpPr>
              <a:spLocks/>
            </p:cNvSpPr>
            <p:nvPr/>
          </p:nvSpPr>
          <p:spPr bwMode="auto">
            <a:xfrm>
              <a:off x="8020051" y="5849938"/>
              <a:ext cx="808038" cy="1112838"/>
            </a:xfrm>
            <a:custGeom>
              <a:avLst/>
              <a:gdLst>
                <a:gd name="T0" fmla="*/ 0 w 509"/>
                <a:gd name="T1" fmla="*/ 55 h 701"/>
                <a:gd name="T2" fmla="*/ 509 w 509"/>
                <a:gd name="T3" fmla="*/ 701 h 701"/>
                <a:gd name="T4" fmla="*/ 509 w 509"/>
                <a:gd name="T5" fmla="*/ 620 h 701"/>
                <a:gd name="T6" fmla="*/ 0 w 509"/>
                <a:gd name="T7" fmla="*/ 0 h 701"/>
                <a:gd name="T8" fmla="*/ 0 w 509"/>
                <a:gd name="T9" fmla="*/ 55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701">
                  <a:moveTo>
                    <a:pt x="0" y="55"/>
                  </a:moveTo>
                  <a:lnTo>
                    <a:pt x="509" y="701"/>
                  </a:lnTo>
                  <a:lnTo>
                    <a:pt x="509" y="620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8020052" y="6173788"/>
              <a:ext cx="569423" cy="798513"/>
            </a:xfrm>
            <a:custGeom>
              <a:avLst/>
              <a:gdLst>
                <a:gd name="connsiteX0" fmla="*/ 0 w 569423"/>
                <a:gd name="connsiteY0" fmla="*/ 0 h 798513"/>
                <a:gd name="connsiteX1" fmla="*/ 569423 w 569423"/>
                <a:gd name="connsiteY1" fmla="*/ 798513 h 798513"/>
                <a:gd name="connsiteX2" fmla="*/ 488718 w 569423"/>
                <a:gd name="connsiteY2" fmla="*/ 798513 h 798513"/>
                <a:gd name="connsiteX3" fmla="*/ 0 w 569423"/>
                <a:gd name="connsiteY3" fmla="*/ 90488 h 79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423" h="798513">
                  <a:moveTo>
                    <a:pt x="0" y="0"/>
                  </a:moveTo>
                  <a:lnTo>
                    <a:pt x="569423" y="798513"/>
                  </a:lnTo>
                  <a:lnTo>
                    <a:pt x="488718" y="798513"/>
                  </a:lnTo>
                  <a:lnTo>
                    <a:pt x="0" y="904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8020052" y="6394451"/>
              <a:ext cx="378163" cy="577850"/>
            </a:xfrm>
            <a:custGeom>
              <a:avLst/>
              <a:gdLst>
                <a:gd name="connsiteX0" fmla="*/ 0 w 378163"/>
                <a:gd name="connsiteY0" fmla="*/ 0 h 577850"/>
                <a:gd name="connsiteX1" fmla="*/ 378163 w 378163"/>
                <a:gd name="connsiteY1" fmla="*/ 577850 h 577850"/>
                <a:gd name="connsiteX2" fmla="*/ 309541 w 378163"/>
                <a:gd name="connsiteY2" fmla="*/ 577850 h 577850"/>
                <a:gd name="connsiteX3" fmla="*/ 0 w 378163"/>
                <a:gd name="connsiteY3" fmla="*/ 90488 h 5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163" h="577850">
                  <a:moveTo>
                    <a:pt x="0" y="0"/>
                  </a:moveTo>
                  <a:lnTo>
                    <a:pt x="378163" y="577850"/>
                  </a:lnTo>
                  <a:lnTo>
                    <a:pt x="309541" y="577850"/>
                  </a:lnTo>
                  <a:lnTo>
                    <a:pt x="0" y="904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8020051" y="6607176"/>
              <a:ext cx="222082" cy="365125"/>
            </a:xfrm>
            <a:custGeom>
              <a:avLst/>
              <a:gdLst>
                <a:gd name="connsiteX0" fmla="*/ 0 w 222082"/>
                <a:gd name="connsiteY0" fmla="*/ 0 h 365125"/>
                <a:gd name="connsiteX1" fmla="*/ 222082 w 222082"/>
                <a:gd name="connsiteY1" fmla="*/ 365125 h 365125"/>
                <a:gd name="connsiteX2" fmla="*/ 163210 w 222082"/>
                <a:gd name="connsiteY2" fmla="*/ 365125 h 365125"/>
                <a:gd name="connsiteX3" fmla="*/ 0 w 222082"/>
                <a:gd name="connsiteY3" fmla="*/ 88900 h 36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082" h="365125">
                  <a:moveTo>
                    <a:pt x="0" y="0"/>
                  </a:moveTo>
                  <a:lnTo>
                    <a:pt x="222082" y="365125"/>
                  </a:lnTo>
                  <a:lnTo>
                    <a:pt x="163210" y="365125"/>
                  </a:lnTo>
                  <a:lnTo>
                    <a:pt x="0" y="889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92"/>
            <p:cNvSpPr>
              <a:spLocks/>
            </p:cNvSpPr>
            <p:nvPr/>
          </p:nvSpPr>
          <p:spPr bwMode="auto">
            <a:xfrm>
              <a:off x="8853488" y="1395413"/>
              <a:ext cx="128588" cy="244475"/>
            </a:xfrm>
            <a:custGeom>
              <a:avLst/>
              <a:gdLst>
                <a:gd name="T0" fmla="*/ 0 w 81"/>
                <a:gd name="T1" fmla="*/ 154 h 154"/>
                <a:gd name="T2" fmla="*/ 81 w 81"/>
                <a:gd name="T3" fmla="*/ 75 h 154"/>
                <a:gd name="T4" fmla="*/ 81 w 81"/>
                <a:gd name="T5" fmla="*/ 0 h 154"/>
                <a:gd name="T6" fmla="*/ 0 w 81"/>
                <a:gd name="T7" fmla="*/ 83 h 154"/>
                <a:gd name="T8" fmla="*/ 0 w 81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54">
                  <a:moveTo>
                    <a:pt x="0" y="154"/>
                  </a:moveTo>
                  <a:lnTo>
                    <a:pt x="81" y="75"/>
                  </a:lnTo>
                  <a:lnTo>
                    <a:pt x="81" y="0"/>
                  </a:lnTo>
                  <a:lnTo>
                    <a:pt x="0" y="83"/>
                  </a:lnTo>
                  <a:lnTo>
                    <a:pt x="0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Rectangle 93"/>
            <p:cNvSpPr>
              <a:spLocks noChangeArrowheads="1"/>
            </p:cNvSpPr>
            <p:nvPr/>
          </p:nvSpPr>
          <p:spPr bwMode="auto">
            <a:xfrm>
              <a:off x="7418388" y="3995738"/>
              <a:ext cx="576263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ectangle 94"/>
            <p:cNvSpPr>
              <a:spLocks noChangeArrowheads="1"/>
            </p:cNvSpPr>
            <p:nvPr/>
          </p:nvSpPr>
          <p:spPr bwMode="auto">
            <a:xfrm>
              <a:off x="7418388" y="4137026"/>
              <a:ext cx="576263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95"/>
            <p:cNvSpPr>
              <a:spLocks noChangeArrowheads="1"/>
            </p:cNvSpPr>
            <p:nvPr/>
          </p:nvSpPr>
          <p:spPr bwMode="auto">
            <a:xfrm>
              <a:off x="7418388" y="4214813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Rectangle 96"/>
            <p:cNvSpPr>
              <a:spLocks noChangeArrowheads="1"/>
            </p:cNvSpPr>
            <p:nvPr/>
          </p:nvSpPr>
          <p:spPr bwMode="auto">
            <a:xfrm>
              <a:off x="7418388" y="4291013"/>
              <a:ext cx="576263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Rectangle 97"/>
            <p:cNvSpPr>
              <a:spLocks noChangeArrowheads="1"/>
            </p:cNvSpPr>
            <p:nvPr/>
          </p:nvSpPr>
          <p:spPr bwMode="auto">
            <a:xfrm>
              <a:off x="7418388" y="4368801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98"/>
            <p:cNvSpPr>
              <a:spLocks noChangeArrowheads="1"/>
            </p:cNvSpPr>
            <p:nvPr/>
          </p:nvSpPr>
          <p:spPr bwMode="auto">
            <a:xfrm>
              <a:off x="7418388" y="4445001"/>
              <a:ext cx="576263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Rectangle 100"/>
            <p:cNvSpPr>
              <a:spLocks noChangeArrowheads="1"/>
            </p:cNvSpPr>
            <p:nvPr/>
          </p:nvSpPr>
          <p:spPr bwMode="auto">
            <a:xfrm>
              <a:off x="7418388" y="4598988"/>
              <a:ext cx="576263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Rectangle 101"/>
            <p:cNvSpPr>
              <a:spLocks noChangeArrowheads="1"/>
            </p:cNvSpPr>
            <p:nvPr/>
          </p:nvSpPr>
          <p:spPr bwMode="auto">
            <a:xfrm>
              <a:off x="7418388" y="4676776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102"/>
            <p:cNvSpPr>
              <a:spLocks noChangeArrowheads="1"/>
            </p:cNvSpPr>
            <p:nvPr/>
          </p:nvSpPr>
          <p:spPr bwMode="auto">
            <a:xfrm>
              <a:off x="7418388" y="4752976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Rectangle 103"/>
            <p:cNvSpPr>
              <a:spLocks noChangeArrowheads="1"/>
            </p:cNvSpPr>
            <p:nvPr/>
          </p:nvSpPr>
          <p:spPr bwMode="auto">
            <a:xfrm>
              <a:off x="7418388" y="4843463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Rectangle 104"/>
            <p:cNvSpPr>
              <a:spLocks noChangeArrowheads="1"/>
            </p:cNvSpPr>
            <p:nvPr/>
          </p:nvSpPr>
          <p:spPr bwMode="auto">
            <a:xfrm>
              <a:off x="7418388" y="4919663"/>
              <a:ext cx="576263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Rectangle 105"/>
            <p:cNvSpPr>
              <a:spLocks noChangeArrowheads="1"/>
            </p:cNvSpPr>
            <p:nvPr/>
          </p:nvSpPr>
          <p:spPr bwMode="auto">
            <a:xfrm>
              <a:off x="7418388" y="4997451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Rectangle 106"/>
            <p:cNvSpPr>
              <a:spLocks noChangeArrowheads="1"/>
            </p:cNvSpPr>
            <p:nvPr/>
          </p:nvSpPr>
          <p:spPr bwMode="auto">
            <a:xfrm>
              <a:off x="7418388" y="5073651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Rectangle 108"/>
            <p:cNvSpPr>
              <a:spLocks noChangeArrowheads="1"/>
            </p:cNvSpPr>
            <p:nvPr/>
          </p:nvSpPr>
          <p:spPr bwMode="auto">
            <a:xfrm>
              <a:off x="7418388" y="5227638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Rectangle 110"/>
            <p:cNvSpPr>
              <a:spLocks noChangeArrowheads="1"/>
            </p:cNvSpPr>
            <p:nvPr/>
          </p:nvSpPr>
          <p:spPr bwMode="auto">
            <a:xfrm>
              <a:off x="7418388" y="5381626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111"/>
            <p:cNvSpPr>
              <a:spLocks noChangeArrowheads="1"/>
            </p:cNvSpPr>
            <p:nvPr/>
          </p:nvSpPr>
          <p:spPr bwMode="auto">
            <a:xfrm>
              <a:off x="7418388" y="5459413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Rectangle 112"/>
            <p:cNvSpPr>
              <a:spLocks noChangeArrowheads="1"/>
            </p:cNvSpPr>
            <p:nvPr/>
          </p:nvSpPr>
          <p:spPr bwMode="auto">
            <a:xfrm>
              <a:off x="7418388" y="5535613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114"/>
            <p:cNvSpPr>
              <a:spLocks noChangeArrowheads="1"/>
            </p:cNvSpPr>
            <p:nvPr/>
          </p:nvSpPr>
          <p:spPr bwMode="auto">
            <a:xfrm>
              <a:off x="7418388" y="5689601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Rectangle 115"/>
            <p:cNvSpPr>
              <a:spLocks noChangeArrowheads="1"/>
            </p:cNvSpPr>
            <p:nvPr/>
          </p:nvSpPr>
          <p:spPr bwMode="auto">
            <a:xfrm>
              <a:off x="7418388" y="5765801"/>
              <a:ext cx="576263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Rectangle 116"/>
            <p:cNvSpPr>
              <a:spLocks noChangeArrowheads="1"/>
            </p:cNvSpPr>
            <p:nvPr/>
          </p:nvSpPr>
          <p:spPr bwMode="auto">
            <a:xfrm>
              <a:off x="7418388" y="5843588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Rectangle 118"/>
            <p:cNvSpPr>
              <a:spLocks noChangeArrowheads="1"/>
            </p:cNvSpPr>
            <p:nvPr/>
          </p:nvSpPr>
          <p:spPr bwMode="auto">
            <a:xfrm>
              <a:off x="7418388" y="5997576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Rectangle 119"/>
            <p:cNvSpPr>
              <a:spLocks noChangeArrowheads="1"/>
            </p:cNvSpPr>
            <p:nvPr/>
          </p:nvSpPr>
          <p:spPr bwMode="auto">
            <a:xfrm>
              <a:off x="7418388" y="6073776"/>
              <a:ext cx="576263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Rectangle 120"/>
            <p:cNvSpPr>
              <a:spLocks noChangeArrowheads="1"/>
            </p:cNvSpPr>
            <p:nvPr/>
          </p:nvSpPr>
          <p:spPr bwMode="auto">
            <a:xfrm>
              <a:off x="7418388" y="6151563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Rectangle 121"/>
            <p:cNvSpPr>
              <a:spLocks noChangeArrowheads="1"/>
            </p:cNvSpPr>
            <p:nvPr/>
          </p:nvSpPr>
          <p:spPr bwMode="auto">
            <a:xfrm>
              <a:off x="7418388" y="6240463"/>
              <a:ext cx="576263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Rectangle 122"/>
            <p:cNvSpPr>
              <a:spLocks noChangeArrowheads="1"/>
            </p:cNvSpPr>
            <p:nvPr/>
          </p:nvSpPr>
          <p:spPr bwMode="auto">
            <a:xfrm>
              <a:off x="7418388" y="6318251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Rectangle 124"/>
            <p:cNvSpPr>
              <a:spLocks noChangeArrowheads="1"/>
            </p:cNvSpPr>
            <p:nvPr/>
          </p:nvSpPr>
          <p:spPr bwMode="auto">
            <a:xfrm>
              <a:off x="7418388" y="6472238"/>
              <a:ext cx="576263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Rectangle 125"/>
            <p:cNvSpPr>
              <a:spLocks noChangeArrowheads="1"/>
            </p:cNvSpPr>
            <p:nvPr/>
          </p:nvSpPr>
          <p:spPr bwMode="auto">
            <a:xfrm>
              <a:off x="7418388" y="6548438"/>
              <a:ext cx="576263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Rectangle 127"/>
            <p:cNvSpPr>
              <a:spLocks noChangeArrowheads="1"/>
            </p:cNvSpPr>
            <p:nvPr/>
          </p:nvSpPr>
          <p:spPr bwMode="auto">
            <a:xfrm>
              <a:off x="7418388" y="6702426"/>
              <a:ext cx="576263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29"/>
            <p:cNvSpPr>
              <a:spLocks noChangeArrowheads="1"/>
            </p:cNvSpPr>
            <p:nvPr/>
          </p:nvSpPr>
          <p:spPr bwMode="auto">
            <a:xfrm>
              <a:off x="7418388" y="6856413"/>
              <a:ext cx="576263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131"/>
            <p:cNvSpPr>
              <a:spLocks/>
            </p:cNvSpPr>
            <p:nvPr/>
          </p:nvSpPr>
          <p:spPr bwMode="auto">
            <a:xfrm>
              <a:off x="7173913" y="4032251"/>
              <a:ext cx="244475" cy="173038"/>
            </a:xfrm>
            <a:custGeom>
              <a:avLst/>
              <a:gdLst>
                <a:gd name="T0" fmla="*/ 0 w 154"/>
                <a:gd name="T1" fmla="*/ 32 h 109"/>
                <a:gd name="T2" fmla="*/ 154 w 154"/>
                <a:gd name="T3" fmla="*/ 109 h 109"/>
                <a:gd name="T4" fmla="*/ 154 w 154"/>
                <a:gd name="T5" fmla="*/ 68 h 109"/>
                <a:gd name="T6" fmla="*/ 0 w 154"/>
                <a:gd name="T7" fmla="*/ 0 h 109"/>
                <a:gd name="T8" fmla="*/ 0 w 154"/>
                <a:gd name="T9" fmla="*/ 3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9">
                  <a:moveTo>
                    <a:pt x="0" y="32"/>
                  </a:moveTo>
                  <a:lnTo>
                    <a:pt x="154" y="109"/>
                  </a:lnTo>
                  <a:lnTo>
                    <a:pt x="154" y="68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132"/>
            <p:cNvSpPr>
              <a:spLocks/>
            </p:cNvSpPr>
            <p:nvPr/>
          </p:nvSpPr>
          <p:spPr bwMode="auto">
            <a:xfrm>
              <a:off x="7173913" y="4092576"/>
              <a:ext cx="244475" cy="188913"/>
            </a:xfrm>
            <a:custGeom>
              <a:avLst/>
              <a:gdLst>
                <a:gd name="T0" fmla="*/ 0 w 154"/>
                <a:gd name="T1" fmla="*/ 32 h 119"/>
                <a:gd name="T2" fmla="*/ 154 w 154"/>
                <a:gd name="T3" fmla="*/ 119 h 119"/>
                <a:gd name="T4" fmla="*/ 154 w 154"/>
                <a:gd name="T5" fmla="*/ 79 h 119"/>
                <a:gd name="T6" fmla="*/ 0 w 154"/>
                <a:gd name="T7" fmla="*/ 0 h 119"/>
                <a:gd name="T8" fmla="*/ 0 w 154"/>
                <a:gd name="T9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19">
                  <a:moveTo>
                    <a:pt x="0" y="32"/>
                  </a:moveTo>
                  <a:lnTo>
                    <a:pt x="154" y="119"/>
                  </a:lnTo>
                  <a:lnTo>
                    <a:pt x="154" y="79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133"/>
            <p:cNvSpPr>
              <a:spLocks/>
            </p:cNvSpPr>
            <p:nvPr/>
          </p:nvSpPr>
          <p:spPr bwMode="auto">
            <a:xfrm>
              <a:off x="7173913" y="4152901"/>
              <a:ext cx="244475" cy="206375"/>
            </a:xfrm>
            <a:custGeom>
              <a:avLst/>
              <a:gdLst>
                <a:gd name="T0" fmla="*/ 0 w 154"/>
                <a:gd name="T1" fmla="*/ 33 h 130"/>
                <a:gd name="T2" fmla="*/ 154 w 154"/>
                <a:gd name="T3" fmla="*/ 130 h 130"/>
                <a:gd name="T4" fmla="*/ 154 w 154"/>
                <a:gd name="T5" fmla="*/ 89 h 130"/>
                <a:gd name="T6" fmla="*/ 0 w 154"/>
                <a:gd name="T7" fmla="*/ 0 h 130"/>
                <a:gd name="T8" fmla="*/ 0 w 154"/>
                <a:gd name="T9" fmla="*/ 3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30">
                  <a:moveTo>
                    <a:pt x="0" y="33"/>
                  </a:moveTo>
                  <a:lnTo>
                    <a:pt x="154" y="130"/>
                  </a:lnTo>
                  <a:lnTo>
                    <a:pt x="154" y="89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134"/>
            <p:cNvSpPr>
              <a:spLocks/>
            </p:cNvSpPr>
            <p:nvPr/>
          </p:nvSpPr>
          <p:spPr bwMode="auto">
            <a:xfrm>
              <a:off x="7173913" y="4214813"/>
              <a:ext cx="244475" cy="220663"/>
            </a:xfrm>
            <a:custGeom>
              <a:avLst/>
              <a:gdLst>
                <a:gd name="T0" fmla="*/ 0 w 154"/>
                <a:gd name="T1" fmla="*/ 32 h 139"/>
                <a:gd name="T2" fmla="*/ 154 w 154"/>
                <a:gd name="T3" fmla="*/ 139 h 139"/>
                <a:gd name="T4" fmla="*/ 154 w 154"/>
                <a:gd name="T5" fmla="*/ 99 h 139"/>
                <a:gd name="T6" fmla="*/ 0 w 154"/>
                <a:gd name="T7" fmla="*/ 0 h 139"/>
                <a:gd name="T8" fmla="*/ 0 w 154"/>
                <a:gd name="T9" fmla="*/ 3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39">
                  <a:moveTo>
                    <a:pt x="0" y="32"/>
                  </a:moveTo>
                  <a:lnTo>
                    <a:pt x="154" y="139"/>
                  </a:lnTo>
                  <a:lnTo>
                    <a:pt x="154" y="99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135"/>
            <p:cNvSpPr>
              <a:spLocks/>
            </p:cNvSpPr>
            <p:nvPr/>
          </p:nvSpPr>
          <p:spPr bwMode="auto">
            <a:xfrm>
              <a:off x="7173913" y="4275138"/>
              <a:ext cx="244475" cy="238125"/>
            </a:xfrm>
            <a:custGeom>
              <a:avLst/>
              <a:gdLst>
                <a:gd name="T0" fmla="*/ 0 w 154"/>
                <a:gd name="T1" fmla="*/ 32 h 150"/>
                <a:gd name="T2" fmla="*/ 154 w 154"/>
                <a:gd name="T3" fmla="*/ 150 h 150"/>
                <a:gd name="T4" fmla="*/ 154 w 154"/>
                <a:gd name="T5" fmla="*/ 109 h 150"/>
                <a:gd name="T6" fmla="*/ 0 w 154"/>
                <a:gd name="T7" fmla="*/ 0 h 150"/>
                <a:gd name="T8" fmla="*/ 0 w 154"/>
                <a:gd name="T9" fmla="*/ 3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50">
                  <a:moveTo>
                    <a:pt x="0" y="32"/>
                  </a:moveTo>
                  <a:lnTo>
                    <a:pt x="154" y="150"/>
                  </a:lnTo>
                  <a:lnTo>
                    <a:pt x="154" y="109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137"/>
            <p:cNvSpPr>
              <a:spLocks/>
            </p:cNvSpPr>
            <p:nvPr/>
          </p:nvSpPr>
          <p:spPr bwMode="auto">
            <a:xfrm>
              <a:off x="7173913" y="4397376"/>
              <a:ext cx="244475" cy="269875"/>
            </a:xfrm>
            <a:custGeom>
              <a:avLst/>
              <a:gdLst>
                <a:gd name="T0" fmla="*/ 0 w 154"/>
                <a:gd name="T1" fmla="*/ 32 h 170"/>
                <a:gd name="T2" fmla="*/ 154 w 154"/>
                <a:gd name="T3" fmla="*/ 170 h 170"/>
                <a:gd name="T4" fmla="*/ 154 w 154"/>
                <a:gd name="T5" fmla="*/ 129 h 170"/>
                <a:gd name="T6" fmla="*/ 0 w 154"/>
                <a:gd name="T7" fmla="*/ 0 h 170"/>
                <a:gd name="T8" fmla="*/ 0 w 154"/>
                <a:gd name="T9" fmla="*/ 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0">
                  <a:moveTo>
                    <a:pt x="0" y="32"/>
                  </a:moveTo>
                  <a:lnTo>
                    <a:pt x="154" y="170"/>
                  </a:lnTo>
                  <a:lnTo>
                    <a:pt x="154" y="129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138"/>
            <p:cNvSpPr>
              <a:spLocks/>
            </p:cNvSpPr>
            <p:nvPr/>
          </p:nvSpPr>
          <p:spPr bwMode="auto">
            <a:xfrm>
              <a:off x="7173913" y="4457701"/>
              <a:ext cx="244475" cy="285750"/>
            </a:xfrm>
            <a:custGeom>
              <a:avLst/>
              <a:gdLst>
                <a:gd name="T0" fmla="*/ 0 w 154"/>
                <a:gd name="T1" fmla="*/ 33 h 180"/>
                <a:gd name="T2" fmla="*/ 154 w 154"/>
                <a:gd name="T3" fmla="*/ 180 h 180"/>
                <a:gd name="T4" fmla="*/ 154 w 154"/>
                <a:gd name="T5" fmla="*/ 140 h 180"/>
                <a:gd name="T6" fmla="*/ 0 w 154"/>
                <a:gd name="T7" fmla="*/ 0 h 180"/>
                <a:gd name="T8" fmla="*/ 0 w 154"/>
                <a:gd name="T9" fmla="*/ 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80">
                  <a:moveTo>
                    <a:pt x="0" y="33"/>
                  </a:moveTo>
                  <a:lnTo>
                    <a:pt x="154" y="180"/>
                  </a:lnTo>
                  <a:lnTo>
                    <a:pt x="154" y="14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139"/>
            <p:cNvSpPr>
              <a:spLocks/>
            </p:cNvSpPr>
            <p:nvPr/>
          </p:nvSpPr>
          <p:spPr bwMode="auto">
            <a:xfrm>
              <a:off x="7173913" y="4519613"/>
              <a:ext cx="244475" cy="300038"/>
            </a:xfrm>
            <a:custGeom>
              <a:avLst/>
              <a:gdLst>
                <a:gd name="T0" fmla="*/ 0 w 154"/>
                <a:gd name="T1" fmla="*/ 32 h 189"/>
                <a:gd name="T2" fmla="*/ 154 w 154"/>
                <a:gd name="T3" fmla="*/ 189 h 189"/>
                <a:gd name="T4" fmla="*/ 154 w 154"/>
                <a:gd name="T5" fmla="*/ 149 h 189"/>
                <a:gd name="T6" fmla="*/ 0 w 154"/>
                <a:gd name="T7" fmla="*/ 0 h 189"/>
                <a:gd name="T8" fmla="*/ 0 w 154"/>
                <a:gd name="T9" fmla="*/ 3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89">
                  <a:moveTo>
                    <a:pt x="0" y="32"/>
                  </a:moveTo>
                  <a:lnTo>
                    <a:pt x="154" y="189"/>
                  </a:lnTo>
                  <a:lnTo>
                    <a:pt x="154" y="149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140"/>
            <p:cNvSpPr>
              <a:spLocks/>
            </p:cNvSpPr>
            <p:nvPr/>
          </p:nvSpPr>
          <p:spPr bwMode="auto">
            <a:xfrm>
              <a:off x="7173913" y="4592638"/>
              <a:ext cx="244475" cy="317500"/>
            </a:xfrm>
            <a:custGeom>
              <a:avLst/>
              <a:gdLst>
                <a:gd name="T0" fmla="*/ 0 w 154"/>
                <a:gd name="T1" fmla="*/ 30 h 200"/>
                <a:gd name="T2" fmla="*/ 154 w 154"/>
                <a:gd name="T3" fmla="*/ 200 h 200"/>
                <a:gd name="T4" fmla="*/ 154 w 154"/>
                <a:gd name="T5" fmla="*/ 160 h 200"/>
                <a:gd name="T6" fmla="*/ 0 w 154"/>
                <a:gd name="T7" fmla="*/ 0 h 200"/>
                <a:gd name="T8" fmla="*/ 0 w 154"/>
                <a:gd name="T9" fmla="*/ 3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00">
                  <a:moveTo>
                    <a:pt x="0" y="30"/>
                  </a:moveTo>
                  <a:lnTo>
                    <a:pt x="154" y="200"/>
                  </a:lnTo>
                  <a:lnTo>
                    <a:pt x="154" y="16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142"/>
            <p:cNvSpPr>
              <a:spLocks/>
            </p:cNvSpPr>
            <p:nvPr/>
          </p:nvSpPr>
          <p:spPr bwMode="auto">
            <a:xfrm>
              <a:off x="7173913" y="4714876"/>
              <a:ext cx="244475" cy="349250"/>
            </a:xfrm>
            <a:custGeom>
              <a:avLst/>
              <a:gdLst>
                <a:gd name="T0" fmla="*/ 0 w 154"/>
                <a:gd name="T1" fmla="*/ 30 h 220"/>
                <a:gd name="T2" fmla="*/ 154 w 154"/>
                <a:gd name="T3" fmla="*/ 220 h 220"/>
                <a:gd name="T4" fmla="*/ 154 w 154"/>
                <a:gd name="T5" fmla="*/ 180 h 220"/>
                <a:gd name="T6" fmla="*/ 0 w 154"/>
                <a:gd name="T7" fmla="*/ 0 h 220"/>
                <a:gd name="T8" fmla="*/ 0 w 154"/>
                <a:gd name="T9" fmla="*/ 3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20">
                  <a:moveTo>
                    <a:pt x="0" y="30"/>
                  </a:moveTo>
                  <a:lnTo>
                    <a:pt x="154" y="220"/>
                  </a:lnTo>
                  <a:lnTo>
                    <a:pt x="154" y="18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143"/>
            <p:cNvSpPr>
              <a:spLocks/>
            </p:cNvSpPr>
            <p:nvPr/>
          </p:nvSpPr>
          <p:spPr bwMode="auto">
            <a:xfrm>
              <a:off x="7173913" y="4775201"/>
              <a:ext cx="244475" cy="366713"/>
            </a:xfrm>
            <a:custGeom>
              <a:avLst/>
              <a:gdLst>
                <a:gd name="T0" fmla="*/ 0 w 154"/>
                <a:gd name="T1" fmla="*/ 31 h 231"/>
                <a:gd name="T2" fmla="*/ 154 w 154"/>
                <a:gd name="T3" fmla="*/ 231 h 231"/>
                <a:gd name="T4" fmla="*/ 154 w 154"/>
                <a:gd name="T5" fmla="*/ 190 h 231"/>
                <a:gd name="T6" fmla="*/ 0 w 154"/>
                <a:gd name="T7" fmla="*/ 0 h 231"/>
                <a:gd name="T8" fmla="*/ 0 w 154"/>
                <a:gd name="T9" fmla="*/ 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31">
                  <a:moveTo>
                    <a:pt x="0" y="31"/>
                  </a:moveTo>
                  <a:lnTo>
                    <a:pt x="154" y="231"/>
                  </a:lnTo>
                  <a:lnTo>
                    <a:pt x="154" y="19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144"/>
            <p:cNvSpPr>
              <a:spLocks/>
            </p:cNvSpPr>
            <p:nvPr/>
          </p:nvSpPr>
          <p:spPr bwMode="auto">
            <a:xfrm>
              <a:off x="7173913" y="4837113"/>
              <a:ext cx="244475" cy="381000"/>
            </a:xfrm>
            <a:custGeom>
              <a:avLst/>
              <a:gdLst>
                <a:gd name="T0" fmla="*/ 0 w 154"/>
                <a:gd name="T1" fmla="*/ 30 h 240"/>
                <a:gd name="T2" fmla="*/ 154 w 154"/>
                <a:gd name="T3" fmla="*/ 240 h 240"/>
                <a:gd name="T4" fmla="*/ 154 w 154"/>
                <a:gd name="T5" fmla="*/ 200 h 240"/>
                <a:gd name="T6" fmla="*/ 0 w 154"/>
                <a:gd name="T7" fmla="*/ 0 h 240"/>
                <a:gd name="T8" fmla="*/ 0 w 154"/>
                <a:gd name="T9" fmla="*/ 3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40">
                  <a:moveTo>
                    <a:pt x="0" y="30"/>
                  </a:moveTo>
                  <a:lnTo>
                    <a:pt x="154" y="240"/>
                  </a:lnTo>
                  <a:lnTo>
                    <a:pt x="154" y="20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145"/>
            <p:cNvSpPr>
              <a:spLocks/>
            </p:cNvSpPr>
            <p:nvPr/>
          </p:nvSpPr>
          <p:spPr bwMode="auto">
            <a:xfrm>
              <a:off x="7173913" y="4894263"/>
              <a:ext cx="244475" cy="400050"/>
            </a:xfrm>
            <a:custGeom>
              <a:avLst/>
              <a:gdLst>
                <a:gd name="T0" fmla="*/ 0 w 154"/>
                <a:gd name="T1" fmla="*/ 32 h 252"/>
                <a:gd name="T2" fmla="*/ 154 w 154"/>
                <a:gd name="T3" fmla="*/ 252 h 252"/>
                <a:gd name="T4" fmla="*/ 154 w 154"/>
                <a:gd name="T5" fmla="*/ 212 h 252"/>
                <a:gd name="T6" fmla="*/ 0 w 154"/>
                <a:gd name="T7" fmla="*/ 0 h 252"/>
                <a:gd name="T8" fmla="*/ 0 w 154"/>
                <a:gd name="T9" fmla="*/ 3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52">
                  <a:moveTo>
                    <a:pt x="0" y="32"/>
                  </a:moveTo>
                  <a:lnTo>
                    <a:pt x="154" y="252"/>
                  </a:lnTo>
                  <a:lnTo>
                    <a:pt x="154" y="212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147"/>
            <p:cNvSpPr>
              <a:spLocks/>
            </p:cNvSpPr>
            <p:nvPr/>
          </p:nvSpPr>
          <p:spPr bwMode="auto">
            <a:xfrm>
              <a:off x="7173913" y="5016501"/>
              <a:ext cx="244475" cy="431800"/>
            </a:xfrm>
            <a:custGeom>
              <a:avLst/>
              <a:gdLst>
                <a:gd name="T0" fmla="*/ 0 w 154"/>
                <a:gd name="T1" fmla="*/ 32 h 272"/>
                <a:gd name="T2" fmla="*/ 154 w 154"/>
                <a:gd name="T3" fmla="*/ 272 h 272"/>
                <a:gd name="T4" fmla="*/ 154 w 154"/>
                <a:gd name="T5" fmla="*/ 232 h 272"/>
                <a:gd name="T6" fmla="*/ 0 w 154"/>
                <a:gd name="T7" fmla="*/ 0 h 272"/>
                <a:gd name="T8" fmla="*/ 0 w 154"/>
                <a:gd name="T9" fmla="*/ 3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72">
                  <a:moveTo>
                    <a:pt x="0" y="32"/>
                  </a:moveTo>
                  <a:lnTo>
                    <a:pt x="154" y="272"/>
                  </a:lnTo>
                  <a:lnTo>
                    <a:pt x="154" y="232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8"/>
            <p:cNvSpPr>
              <a:spLocks/>
            </p:cNvSpPr>
            <p:nvPr/>
          </p:nvSpPr>
          <p:spPr bwMode="auto">
            <a:xfrm>
              <a:off x="7173913" y="5076826"/>
              <a:ext cx="244475" cy="449263"/>
            </a:xfrm>
            <a:custGeom>
              <a:avLst/>
              <a:gdLst>
                <a:gd name="T0" fmla="*/ 0 w 154"/>
                <a:gd name="T1" fmla="*/ 32 h 283"/>
                <a:gd name="T2" fmla="*/ 154 w 154"/>
                <a:gd name="T3" fmla="*/ 283 h 283"/>
                <a:gd name="T4" fmla="*/ 154 w 154"/>
                <a:gd name="T5" fmla="*/ 243 h 283"/>
                <a:gd name="T6" fmla="*/ 0 w 154"/>
                <a:gd name="T7" fmla="*/ 0 h 283"/>
                <a:gd name="T8" fmla="*/ 0 w 154"/>
                <a:gd name="T9" fmla="*/ 3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83">
                  <a:moveTo>
                    <a:pt x="0" y="32"/>
                  </a:moveTo>
                  <a:lnTo>
                    <a:pt x="154" y="283"/>
                  </a:lnTo>
                  <a:lnTo>
                    <a:pt x="154" y="243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149"/>
            <p:cNvSpPr>
              <a:spLocks/>
            </p:cNvSpPr>
            <p:nvPr/>
          </p:nvSpPr>
          <p:spPr bwMode="auto">
            <a:xfrm>
              <a:off x="7173913" y="5137151"/>
              <a:ext cx="244475" cy="465138"/>
            </a:xfrm>
            <a:custGeom>
              <a:avLst/>
              <a:gdLst>
                <a:gd name="T0" fmla="*/ 0 w 154"/>
                <a:gd name="T1" fmla="*/ 33 h 293"/>
                <a:gd name="T2" fmla="*/ 154 w 154"/>
                <a:gd name="T3" fmla="*/ 293 h 293"/>
                <a:gd name="T4" fmla="*/ 154 w 154"/>
                <a:gd name="T5" fmla="*/ 253 h 293"/>
                <a:gd name="T6" fmla="*/ 0 w 154"/>
                <a:gd name="T7" fmla="*/ 0 h 293"/>
                <a:gd name="T8" fmla="*/ 0 w 154"/>
                <a:gd name="T9" fmla="*/ 3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93">
                  <a:moveTo>
                    <a:pt x="0" y="33"/>
                  </a:moveTo>
                  <a:lnTo>
                    <a:pt x="154" y="293"/>
                  </a:lnTo>
                  <a:lnTo>
                    <a:pt x="154" y="253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150"/>
            <p:cNvSpPr>
              <a:spLocks/>
            </p:cNvSpPr>
            <p:nvPr/>
          </p:nvSpPr>
          <p:spPr bwMode="auto">
            <a:xfrm>
              <a:off x="7173913" y="5199063"/>
              <a:ext cx="244475" cy="481013"/>
            </a:xfrm>
            <a:custGeom>
              <a:avLst/>
              <a:gdLst>
                <a:gd name="T0" fmla="*/ 0 w 154"/>
                <a:gd name="T1" fmla="*/ 32 h 303"/>
                <a:gd name="T2" fmla="*/ 154 w 154"/>
                <a:gd name="T3" fmla="*/ 303 h 303"/>
                <a:gd name="T4" fmla="*/ 154 w 154"/>
                <a:gd name="T5" fmla="*/ 262 h 303"/>
                <a:gd name="T6" fmla="*/ 0 w 154"/>
                <a:gd name="T7" fmla="*/ 0 h 303"/>
                <a:gd name="T8" fmla="*/ 0 w 154"/>
                <a:gd name="T9" fmla="*/ 3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03">
                  <a:moveTo>
                    <a:pt x="0" y="32"/>
                  </a:moveTo>
                  <a:lnTo>
                    <a:pt x="154" y="303"/>
                  </a:lnTo>
                  <a:lnTo>
                    <a:pt x="154" y="262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151"/>
            <p:cNvSpPr>
              <a:spLocks/>
            </p:cNvSpPr>
            <p:nvPr/>
          </p:nvSpPr>
          <p:spPr bwMode="auto">
            <a:xfrm>
              <a:off x="7173913" y="5259388"/>
              <a:ext cx="244475" cy="496888"/>
            </a:xfrm>
            <a:custGeom>
              <a:avLst/>
              <a:gdLst>
                <a:gd name="T0" fmla="*/ 0 w 154"/>
                <a:gd name="T1" fmla="*/ 33 h 313"/>
                <a:gd name="T2" fmla="*/ 154 w 154"/>
                <a:gd name="T3" fmla="*/ 313 h 313"/>
                <a:gd name="T4" fmla="*/ 154 w 154"/>
                <a:gd name="T5" fmla="*/ 273 h 313"/>
                <a:gd name="T6" fmla="*/ 0 w 154"/>
                <a:gd name="T7" fmla="*/ 0 h 313"/>
                <a:gd name="T8" fmla="*/ 0 w 154"/>
                <a:gd name="T9" fmla="*/ 3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13">
                  <a:moveTo>
                    <a:pt x="0" y="33"/>
                  </a:moveTo>
                  <a:lnTo>
                    <a:pt x="154" y="313"/>
                  </a:lnTo>
                  <a:lnTo>
                    <a:pt x="154" y="273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152"/>
            <p:cNvSpPr>
              <a:spLocks/>
            </p:cNvSpPr>
            <p:nvPr/>
          </p:nvSpPr>
          <p:spPr bwMode="auto">
            <a:xfrm>
              <a:off x="7173913" y="5321301"/>
              <a:ext cx="244475" cy="512763"/>
            </a:xfrm>
            <a:custGeom>
              <a:avLst/>
              <a:gdLst>
                <a:gd name="T0" fmla="*/ 0 w 154"/>
                <a:gd name="T1" fmla="*/ 32 h 323"/>
                <a:gd name="T2" fmla="*/ 154 w 154"/>
                <a:gd name="T3" fmla="*/ 323 h 323"/>
                <a:gd name="T4" fmla="*/ 154 w 154"/>
                <a:gd name="T5" fmla="*/ 282 h 323"/>
                <a:gd name="T6" fmla="*/ 0 w 154"/>
                <a:gd name="T7" fmla="*/ 0 h 323"/>
                <a:gd name="T8" fmla="*/ 0 w 154"/>
                <a:gd name="T9" fmla="*/ 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23">
                  <a:moveTo>
                    <a:pt x="0" y="32"/>
                  </a:moveTo>
                  <a:lnTo>
                    <a:pt x="154" y="323"/>
                  </a:lnTo>
                  <a:lnTo>
                    <a:pt x="154" y="282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153"/>
            <p:cNvSpPr>
              <a:spLocks/>
            </p:cNvSpPr>
            <p:nvPr/>
          </p:nvSpPr>
          <p:spPr bwMode="auto">
            <a:xfrm>
              <a:off x="7173913" y="5381626"/>
              <a:ext cx="244475" cy="528638"/>
            </a:xfrm>
            <a:custGeom>
              <a:avLst/>
              <a:gdLst>
                <a:gd name="T0" fmla="*/ 0 w 154"/>
                <a:gd name="T1" fmla="*/ 32 h 333"/>
                <a:gd name="T2" fmla="*/ 154 w 154"/>
                <a:gd name="T3" fmla="*/ 333 h 333"/>
                <a:gd name="T4" fmla="*/ 154 w 154"/>
                <a:gd name="T5" fmla="*/ 293 h 333"/>
                <a:gd name="T6" fmla="*/ 0 w 154"/>
                <a:gd name="T7" fmla="*/ 0 h 333"/>
                <a:gd name="T8" fmla="*/ 0 w 154"/>
                <a:gd name="T9" fmla="*/ 3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33">
                  <a:moveTo>
                    <a:pt x="0" y="32"/>
                  </a:moveTo>
                  <a:lnTo>
                    <a:pt x="154" y="333"/>
                  </a:lnTo>
                  <a:lnTo>
                    <a:pt x="154" y="293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155"/>
            <p:cNvSpPr>
              <a:spLocks/>
            </p:cNvSpPr>
            <p:nvPr/>
          </p:nvSpPr>
          <p:spPr bwMode="auto">
            <a:xfrm>
              <a:off x="7173913" y="5503863"/>
              <a:ext cx="244475" cy="560388"/>
            </a:xfrm>
            <a:custGeom>
              <a:avLst/>
              <a:gdLst>
                <a:gd name="T0" fmla="*/ 0 w 154"/>
                <a:gd name="T1" fmla="*/ 32 h 353"/>
                <a:gd name="T2" fmla="*/ 154 w 154"/>
                <a:gd name="T3" fmla="*/ 353 h 353"/>
                <a:gd name="T4" fmla="*/ 154 w 154"/>
                <a:gd name="T5" fmla="*/ 313 h 353"/>
                <a:gd name="T6" fmla="*/ 0 w 154"/>
                <a:gd name="T7" fmla="*/ 0 h 353"/>
                <a:gd name="T8" fmla="*/ 0 w 154"/>
                <a:gd name="T9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3">
                  <a:moveTo>
                    <a:pt x="0" y="32"/>
                  </a:moveTo>
                  <a:lnTo>
                    <a:pt x="154" y="353"/>
                  </a:lnTo>
                  <a:lnTo>
                    <a:pt x="154" y="313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156"/>
            <p:cNvSpPr>
              <a:spLocks/>
            </p:cNvSpPr>
            <p:nvPr/>
          </p:nvSpPr>
          <p:spPr bwMode="auto">
            <a:xfrm>
              <a:off x="7173913" y="5564188"/>
              <a:ext cx="244475" cy="577850"/>
            </a:xfrm>
            <a:custGeom>
              <a:avLst/>
              <a:gdLst>
                <a:gd name="T0" fmla="*/ 0 w 154"/>
                <a:gd name="T1" fmla="*/ 32 h 364"/>
                <a:gd name="T2" fmla="*/ 154 w 154"/>
                <a:gd name="T3" fmla="*/ 364 h 364"/>
                <a:gd name="T4" fmla="*/ 154 w 154"/>
                <a:gd name="T5" fmla="*/ 323 h 364"/>
                <a:gd name="T6" fmla="*/ 0 w 154"/>
                <a:gd name="T7" fmla="*/ 0 h 364"/>
                <a:gd name="T8" fmla="*/ 0 w 154"/>
                <a:gd name="T9" fmla="*/ 3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64">
                  <a:moveTo>
                    <a:pt x="0" y="32"/>
                  </a:moveTo>
                  <a:lnTo>
                    <a:pt x="154" y="364"/>
                  </a:lnTo>
                  <a:lnTo>
                    <a:pt x="154" y="323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157"/>
            <p:cNvSpPr>
              <a:spLocks/>
            </p:cNvSpPr>
            <p:nvPr/>
          </p:nvSpPr>
          <p:spPr bwMode="auto">
            <a:xfrm>
              <a:off x="7173913" y="5626101"/>
              <a:ext cx="244475" cy="592138"/>
            </a:xfrm>
            <a:custGeom>
              <a:avLst/>
              <a:gdLst>
                <a:gd name="T0" fmla="*/ 0 w 154"/>
                <a:gd name="T1" fmla="*/ 32 h 373"/>
                <a:gd name="T2" fmla="*/ 154 w 154"/>
                <a:gd name="T3" fmla="*/ 373 h 373"/>
                <a:gd name="T4" fmla="*/ 154 w 154"/>
                <a:gd name="T5" fmla="*/ 333 h 373"/>
                <a:gd name="T6" fmla="*/ 0 w 154"/>
                <a:gd name="T7" fmla="*/ 0 h 373"/>
                <a:gd name="T8" fmla="*/ 0 w 154"/>
                <a:gd name="T9" fmla="*/ 3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73">
                  <a:moveTo>
                    <a:pt x="0" y="32"/>
                  </a:moveTo>
                  <a:lnTo>
                    <a:pt x="154" y="373"/>
                  </a:lnTo>
                  <a:lnTo>
                    <a:pt x="154" y="333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158"/>
            <p:cNvSpPr>
              <a:spLocks/>
            </p:cNvSpPr>
            <p:nvPr/>
          </p:nvSpPr>
          <p:spPr bwMode="auto">
            <a:xfrm>
              <a:off x="7173913" y="5699126"/>
              <a:ext cx="244475" cy="609600"/>
            </a:xfrm>
            <a:custGeom>
              <a:avLst/>
              <a:gdLst>
                <a:gd name="T0" fmla="*/ 0 w 154"/>
                <a:gd name="T1" fmla="*/ 30 h 384"/>
                <a:gd name="T2" fmla="*/ 154 w 154"/>
                <a:gd name="T3" fmla="*/ 384 h 384"/>
                <a:gd name="T4" fmla="*/ 154 w 154"/>
                <a:gd name="T5" fmla="*/ 343 h 384"/>
                <a:gd name="T6" fmla="*/ 0 w 154"/>
                <a:gd name="T7" fmla="*/ 0 h 384"/>
                <a:gd name="T8" fmla="*/ 0 w 154"/>
                <a:gd name="T9" fmla="*/ 3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84">
                  <a:moveTo>
                    <a:pt x="0" y="30"/>
                  </a:moveTo>
                  <a:lnTo>
                    <a:pt x="154" y="384"/>
                  </a:lnTo>
                  <a:lnTo>
                    <a:pt x="154" y="343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159"/>
            <p:cNvSpPr>
              <a:spLocks/>
            </p:cNvSpPr>
            <p:nvPr/>
          </p:nvSpPr>
          <p:spPr bwMode="auto">
            <a:xfrm>
              <a:off x="7173913" y="5759451"/>
              <a:ext cx="244475" cy="625475"/>
            </a:xfrm>
            <a:custGeom>
              <a:avLst/>
              <a:gdLst>
                <a:gd name="T0" fmla="*/ 0 w 154"/>
                <a:gd name="T1" fmla="*/ 31 h 394"/>
                <a:gd name="T2" fmla="*/ 154 w 154"/>
                <a:gd name="T3" fmla="*/ 394 h 394"/>
                <a:gd name="T4" fmla="*/ 154 w 154"/>
                <a:gd name="T5" fmla="*/ 354 h 394"/>
                <a:gd name="T6" fmla="*/ 0 w 154"/>
                <a:gd name="T7" fmla="*/ 0 h 394"/>
                <a:gd name="T8" fmla="*/ 0 w 154"/>
                <a:gd name="T9" fmla="*/ 3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94">
                  <a:moveTo>
                    <a:pt x="0" y="31"/>
                  </a:moveTo>
                  <a:lnTo>
                    <a:pt x="154" y="394"/>
                  </a:lnTo>
                  <a:lnTo>
                    <a:pt x="154" y="354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161"/>
            <p:cNvSpPr>
              <a:spLocks/>
            </p:cNvSpPr>
            <p:nvPr/>
          </p:nvSpPr>
          <p:spPr bwMode="auto">
            <a:xfrm>
              <a:off x="7173913" y="5878513"/>
              <a:ext cx="244475" cy="660400"/>
            </a:xfrm>
            <a:custGeom>
              <a:avLst/>
              <a:gdLst>
                <a:gd name="T0" fmla="*/ 0 w 154"/>
                <a:gd name="T1" fmla="*/ 32 h 416"/>
                <a:gd name="T2" fmla="*/ 154 w 154"/>
                <a:gd name="T3" fmla="*/ 416 h 416"/>
                <a:gd name="T4" fmla="*/ 154 w 154"/>
                <a:gd name="T5" fmla="*/ 376 h 416"/>
                <a:gd name="T6" fmla="*/ 0 w 154"/>
                <a:gd name="T7" fmla="*/ 0 h 416"/>
                <a:gd name="T8" fmla="*/ 0 w 154"/>
                <a:gd name="T9" fmla="*/ 32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16">
                  <a:moveTo>
                    <a:pt x="0" y="32"/>
                  </a:moveTo>
                  <a:lnTo>
                    <a:pt x="154" y="416"/>
                  </a:lnTo>
                  <a:lnTo>
                    <a:pt x="154" y="376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162"/>
            <p:cNvSpPr>
              <a:spLocks/>
            </p:cNvSpPr>
            <p:nvPr/>
          </p:nvSpPr>
          <p:spPr bwMode="auto">
            <a:xfrm>
              <a:off x="7173913" y="5940426"/>
              <a:ext cx="244475" cy="673100"/>
            </a:xfrm>
            <a:custGeom>
              <a:avLst/>
              <a:gdLst>
                <a:gd name="T0" fmla="*/ 0 w 154"/>
                <a:gd name="T1" fmla="*/ 32 h 424"/>
                <a:gd name="T2" fmla="*/ 154 w 154"/>
                <a:gd name="T3" fmla="*/ 424 h 424"/>
                <a:gd name="T4" fmla="*/ 154 w 154"/>
                <a:gd name="T5" fmla="*/ 385 h 424"/>
                <a:gd name="T6" fmla="*/ 0 w 154"/>
                <a:gd name="T7" fmla="*/ 0 h 424"/>
                <a:gd name="T8" fmla="*/ 0 w 154"/>
                <a:gd name="T9" fmla="*/ 3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24">
                  <a:moveTo>
                    <a:pt x="0" y="32"/>
                  </a:moveTo>
                  <a:lnTo>
                    <a:pt x="154" y="424"/>
                  </a:lnTo>
                  <a:lnTo>
                    <a:pt x="154" y="385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164"/>
            <p:cNvSpPr>
              <a:spLocks/>
            </p:cNvSpPr>
            <p:nvPr/>
          </p:nvSpPr>
          <p:spPr bwMode="auto">
            <a:xfrm>
              <a:off x="7173913" y="6061076"/>
              <a:ext cx="244475" cy="706438"/>
            </a:xfrm>
            <a:custGeom>
              <a:avLst/>
              <a:gdLst>
                <a:gd name="T0" fmla="*/ 0 w 154"/>
                <a:gd name="T1" fmla="*/ 33 h 445"/>
                <a:gd name="T2" fmla="*/ 154 w 154"/>
                <a:gd name="T3" fmla="*/ 445 h 445"/>
                <a:gd name="T4" fmla="*/ 154 w 154"/>
                <a:gd name="T5" fmla="*/ 404 h 445"/>
                <a:gd name="T6" fmla="*/ 0 w 154"/>
                <a:gd name="T7" fmla="*/ 0 h 445"/>
                <a:gd name="T8" fmla="*/ 0 w 154"/>
                <a:gd name="T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45">
                  <a:moveTo>
                    <a:pt x="0" y="33"/>
                  </a:moveTo>
                  <a:lnTo>
                    <a:pt x="154" y="445"/>
                  </a:lnTo>
                  <a:lnTo>
                    <a:pt x="154" y="404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166"/>
            <p:cNvSpPr>
              <a:spLocks/>
            </p:cNvSpPr>
            <p:nvPr/>
          </p:nvSpPr>
          <p:spPr bwMode="auto">
            <a:xfrm>
              <a:off x="7173913" y="6183313"/>
              <a:ext cx="244475" cy="738188"/>
            </a:xfrm>
            <a:custGeom>
              <a:avLst/>
              <a:gdLst>
                <a:gd name="T0" fmla="*/ 0 w 154"/>
                <a:gd name="T1" fmla="*/ 32 h 465"/>
                <a:gd name="T2" fmla="*/ 154 w 154"/>
                <a:gd name="T3" fmla="*/ 465 h 465"/>
                <a:gd name="T4" fmla="*/ 154 w 154"/>
                <a:gd name="T5" fmla="*/ 424 h 465"/>
                <a:gd name="T6" fmla="*/ 0 w 154"/>
                <a:gd name="T7" fmla="*/ 0 h 465"/>
                <a:gd name="T8" fmla="*/ 0 w 154"/>
                <a:gd name="T9" fmla="*/ 32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65">
                  <a:moveTo>
                    <a:pt x="0" y="32"/>
                  </a:moveTo>
                  <a:lnTo>
                    <a:pt x="154" y="465"/>
                  </a:lnTo>
                  <a:lnTo>
                    <a:pt x="154" y="424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Rectangle 167"/>
            <p:cNvSpPr>
              <a:spLocks noChangeArrowheads="1"/>
            </p:cNvSpPr>
            <p:nvPr/>
          </p:nvSpPr>
          <p:spPr bwMode="auto">
            <a:xfrm>
              <a:off x="7161213" y="3316288"/>
              <a:ext cx="461963" cy="141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Rectangle 168"/>
            <p:cNvSpPr>
              <a:spLocks noChangeArrowheads="1"/>
            </p:cNvSpPr>
            <p:nvPr/>
          </p:nvSpPr>
          <p:spPr bwMode="auto">
            <a:xfrm>
              <a:off x="7161213" y="3470276"/>
              <a:ext cx="46196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Rectangle 170"/>
            <p:cNvSpPr>
              <a:spLocks noChangeArrowheads="1"/>
            </p:cNvSpPr>
            <p:nvPr/>
          </p:nvSpPr>
          <p:spPr bwMode="auto">
            <a:xfrm>
              <a:off x="7161213" y="3586163"/>
              <a:ext cx="46196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Rectangle 171"/>
            <p:cNvSpPr>
              <a:spLocks noChangeArrowheads="1"/>
            </p:cNvSpPr>
            <p:nvPr/>
          </p:nvSpPr>
          <p:spPr bwMode="auto">
            <a:xfrm>
              <a:off x="7161213" y="3649663"/>
              <a:ext cx="46196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Rectangle 172"/>
            <p:cNvSpPr>
              <a:spLocks noChangeArrowheads="1"/>
            </p:cNvSpPr>
            <p:nvPr/>
          </p:nvSpPr>
          <p:spPr bwMode="auto">
            <a:xfrm>
              <a:off x="7161213" y="3700463"/>
              <a:ext cx="461963" cy="39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Rectangle 173"/>
            <p:cNvSpPr>
              <a:spLocks noChangeArrowheads="1"/>
            </p:cNvSpPr>
            <p:nvPr/>
          </p:nvSpPr>
          <p:spPr bwMode="auto">
            <a:xfrm>
              <a:off x="7161213" y="3765551"/>
              <a:ext cx="46196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Rectangle 174"/>
            <p:cNvSpPr>
              <a:spLocks noChangeArrowheads="1"/>
            </p:cNvSpPr>
            <p:nvPr/>
          </p:nvSpPr>
          <p:spPr bwMode="auto">
            <a:xfrm>
              <a:off x="7161213" y="3816351"/>
              <a:ext cx="46196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Rectangle 175"/>
            <p:cNvSpPr>
              <a:spLocks noChangeArrowheads="1"/>
            </p:cNvSpPr>
            <p:nvPr/>
          </p:nvSpPr>
          <p:spPr bwMode="auto">
            <a:xfrm>
              <a:off x="7161213" y="3881438"/>
              <a:ext cx="46196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Rectangle 176"/>
            <p:cNvSpPr>
              <a:spLocks noChangeArrowheads="1"/>
            </p:cNvSpPr>
            <p:nvPr/>
          </p:nvSpPr>
          <p:spPr bwMode="auto">
            <a:xfrm>
              <a:off x="7161213" y="3932238"/>
              <a:ext cx="46196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229"/>
            <p:cNvSpPr>
              <a:spLocks/>
            </p:cNvSpPr>
            <p:nvPr/>
          </p:nvSpPr>
          <p:spPr bwMode="auto">
            <a:xfrm>
              <a:off x="6994526" y="3319464"/>
              <a:ext cx="153988" cy="176213"/>
            </a:xfrm>
            <a:custGeom>
              <a:avLst/>
              <a:gdLst>
                <a:gd name="T0" fmla="*/ 0 w 97"/>
                <a:gd name="T1" fmla="*/ 111 h 111"/>
                <a:gd name="T2" fmla="*/ 97 w 97"/>
                <a:gd name="T3" fmla="*/ 89 h 111"/>
                <a:gd name="T4" fmla="*/ 97 w 97"/>
                <a:gd name="T5" fmla="*/ 0 h 111"/>
                <a:gd name="T6" fmla="*/ 0 w 97"/>
                <a:gd name="T7" fmla="*/ 38 h 111"/>
                <a:gd name="T8" fmla="*/ 0 w 97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1">
                  <a:moveTo>
                    <a:pt x="0" y="111"/>
                  </a:moveTo>
                  <a:lnTo>
                    <a:pt x="97" y="89"/>
                  </a:lnTo>
                  <a:lnTo>
                    <a:pt x="97" y="0"/>
                  </a:lnTo>
                  <a:lnTo>
                    <a:pt x="0" y="38"/>
                  </a:lnTo>
                  <a:lnTo>
                    <a:pt x="0" y="1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232"/>
            <p:cNvSpPr>
              <a:spLocks/>
            </p:cNvSpPr>
            <p:nvPr/>
          </p:nvSpPr>
          <p:spPr bwMode="auto">
            <a:xfrm>
              <a:off x="6994526" y="3589339"/>
              <a:ext cx="153988" cy="50800"/>
            </a:xfrm>
            <a:custGeom>
              <a:avLst/>
              <a:gdLst>
                <a:gd name="T0" fmla="*/ 0 w 97"/>
                <a:gd name="T1" fmla="*/ 32 h 32"/>
                <a:gd name="T2" fmla="*/ 97 w 97"/>
                <a:gd name="T3" fmla="*/ 24 h 32"/>
                <a:gd name="T4" fmla="*/ 97 w 97"/>
                <a:gd name="T5" fmla="*/ 0 h 32"/>
                <a:gd name="T6" fmla="*/ 0 w 97"/>
                <a:gd name="T7" fmla="*/ 12 h 32"/>
                <a:gd name="T8" fmla="*/ 0 w 97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2">
                  <a:moveTo>
                    <a:pt x="0" y="32"/>
                  </a:moveTo>
                  <a:lnTo>
                    <a:pt x="97" y="24"/>
                  </a:lnTo>
                  <a:lnTo>
                    <a:pt x="97" y="0"/>
                  </a:lnTo>
                  <a:lnTo>
                    <a:pt x="0" y="1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235"/>
            <p:cNvSpPr>
              <a:spLocks/>
            </p:cNvSpPr>
            <p:nvPr/>
          </p:nvSpPr>
          <p:spPr bwMode="auto">
            <a:xfrm>
              <a:off x="6994526" y="3756026"/>
              <a:ext cx="153988" cy="47625"/>
            </a:xfrm>
            <a:custGeom>
              <a:avLst/>
              <a:gdLst>
                <a:gd name="T0" fmla="*/ 0 w 97"/>
                <a:gd name="T1" fmla="*/ 20 h 30"/>
                <a:gd name="T2" fmla="*/ 97 w 97"/>
                <a:gd name="T3" fmla="*/ 30 h 30"/>
                <a:gd name="T4" fmla="*/ 97 w 97"/>
                <a:gd name="T5" fmla="*/ 6 h 30"/>
                <a:gd name="T6" fmla="*/ 0 w 97"/>
                <a:gd name="T7" fmla="*/ 0 h 30"/>
                <a:gd name="T8" fmla="*/ 0 w 97"/>
                <a:gd name="T9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0">
                  <a:moveTo>
                    <a:pt x="0" y="20"/>
                  </a:moveTo>
                  <a:lnTo>
                    <a:pt x="97" y="30"/>
                  </a:lnTo>
                  <a:lnTo>
                    <a:pt x="97" y="6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236"/>
            <p:cNvSpPr>
              <a:spLocks/>
            </p:cNvSpPr>
            <p:nvPr/>
          </p:nvSpPr>
          <p:spPr bwMode="auto">
            <a:xfrm>
              <a:off x="6994526" y="3800476"/>
              <a:ext cx="153988" cy="53975"/>
            </a:xfrm>
            <a:custGeom>
              <a:avLst/>
              <a:gdLst>
                <a:gd name="T0" fmla="*/ 0 w 97"/>
                <a:gd name="T1" fmla="*/ 20 h 34"/>
                <a:gd name="T2" fmla="*/ 97 w 97"/>
                <a:gd name="T3" fmla="*/ 34 h 34"/>
                <a:gd name="T4" fmla="*/ 97 w 97"/>
                <a:gd name="T5" fmla="*/ 10 h 34"/>
                <a:gd name="T6" fmla="*/ 0 w 97"/>
                <a:gd name="T7" fmla="*/ 0 h 34"/>
                <a:gd name="T8" fmla="*/ 0 w 97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4">
                  <a:moveTo>
                    <a:pt x="0" y="20"/>
                  </a:moveTo>
                  <a:lnTo>
                    <a:pt x="97" y="34"/>
                  </a:lnTo>
                  <a:lnTo>
                    <a:pt x="97" y="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237"/>
            <p:cNvSpPr>
              <a:spLocks/>
            </p:cNvSpPr>
            <p:nvPr/>
          </p:nvSpPr>
          <p:spPr bwMode="auto">
            <a:xfrm>
              <a:off x="6994526" y="3851276"/>
              <a:ext cx="153988" cy="68263"/>
            </a:xfrm>
            <a:custGeom>
              <a:avLst/>
              <a:gdLst>
                <a:gd name="T0" fmla="*/ 0 w 97"/>
                <a:gd name="T1" fmla="*/ 21 h 43"/>
                <a:gd name="T2" fmla="*/ 97 w 97"/>
                <a:gd name="T3" fmla="*/ 43 h 43"/>
                <a:gd name="T4" fmla="*/ 97 w 97"/>
                <a:gd name="T5" fmla="*/ 19 h 43"/>
                <a:gd name="T6" fmla="*/ 0 w 97"/>
                <a:gd name="T7" fmla="*/ 0 h 43"/>
                <a:gd name="T8" fmla="*/ 0 w 97"/>
                <a:gd name="T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0" y="21"/>
                  </a:moveTo>
                  <a:lnTo>
                    <a:pt x="97" y="43"/>
                  </a:lnTo>
                  <a:lnTo>
                    <a:pt x="97" y="19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238"/>
            <p:cNvSpPr>
              <a:spLocks/>
            </p:cNvSpPr>
            <p:nvPr/>
          </p:nvSpPr>
          <p:spPr bwMode="auto">
            <a:xfrm>
              <a:off x="6994526" y="3897314"/>
              <a:ext cx="153988" cy="73025"/>
            </a:xfrm>
            <a:custGeom>
              <a:avLst/>
              <a:gdLst>
                <a:gd name="T0" fmla="*/ 0 w 97"/>
                <a:gd name="T1" fmla="*/ 20 h 46"/>
                <a:gd name="T2" fmla="*/ 97 w 97"/>
                <a:gd name="T3" fmla="*/ 46 h 46"/>
                <a:gd name="T4" fmla="*/ 97 w 97"/>
                <a:gd name="T5" fmla="*/ 22 h 46"/>
                <a:gd name="T6" fmla="*/ 0 w 97"/>
                <a:gd name="T7" fmla="*/ 0 h 46"/>
                <a:gd name="T8" fmla="*/ 0 w 97"/>
                <a:gd name="T9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6">
                  <a:moveTo>
                    <a:pt x="0" y="20"/>
                  </a:moveTo>
                  <a:lnTo>
                    <a:pt x="97" y="46"/>
                  </a:lnTo>
                  <a:lnTo>
                    <a:pt x="97" y="22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241"/>
            <p:cNvSpPr>
              <a:spLocks/>
            </p:cNvSpPr>
            <p:nvPr/>
          </p:nvSpPr>
          <p:spPr bwMode="auto">
            <a:xfrm>
              <a:off x="6994526" y="4044951"/>
              <a:ext cx="153988" cy="104775"/>
            </a:xfrm>
            <a:custGeom>
              <a:avLst/>
              <a:gdLst>
                <a:gd name="T0" fmla="*/ 0 w 97"/>
                <a:gd name="T1" fmla="*/ 20 h 66"/>
                <a:gd name="T2" fmla="*/ 97 w 97"/>
                <a:gd name="T3" fmla="*/ 66 h 66"/>
                <a:gd name="T4" fmla="*/ 97 w 97"/>
                <a:gd name="T5" fmla="*/ 42 h 66"/>
                <a:gd name="T6" fmla="*/ 0 w 97"/>
                <a:gd name="T7" fmla="*/ 0 h 66"/>
                <a:gd name="T8" fmla="*/ 0 w 97"/>
                <a:gd name="T9" fmla="*/ 2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66">
                  <a:moveTo>
                    <a:pt x="0" y="20"/>
                  </a:moveTo>
                  <a:lnTo>
                    <a:pt x="97" y="66"/>
                  </a:lnTo>
                  <a:lnTo>
                    <a:pt x="97" y="42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244"/>
            <p:cNvSpPr>
              <a:spLocks/>
            </p:cNvSpPr>
            <p:nvPr/>
          </p:nvSpPr>
          <p:spPr bwMode="auto">
            <a:xfrm>
              <a:off x="6994526" y="4195764"/>
              <a:ext cx="153988" cy="133350"/>
            </a:xfrm>
            <a:custGeom>
              <a:avLst/>
              <a:gdLst>
                <a:gd name="T0" fmla="*/ 0 w 97"/>
                <a:gd name="T1" fmla="*/ 20 h 84"/>
                <a:gd name="T2" fmla="*/ 97 w 97"/>
                <a:gd name="T3" fmla="*/ 84 h 84"/>
                <a:gd name="T4" fmla="*/ 97 w 97"/>
                <a:gd name="T5" fmla="*/ 60 h 84"/>
                <a:gd name="T6" fmla="*/ 0 w 97"/>
                <a:gd name="T7" fmla="*/ 0 h 84"/>
                <a:gd name="T8" fmla="*/ 0 w 97"/>
                <a:gd name="T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4">
                  <a:moveTo>
                    <a:pt x="0" y="20"/>
                  </a:moveTo>
                  <a:lnTo>
                    <a:pt x="97" y="84"/>
                  </a:lnTo>
                  <a:lnTo>
                    <a:pt x="97" y="6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 245"/>
            <p:cNvSpPr>
              <a:spLocks/>
            </p:cNvSpPr>
            <p:nvPr/>
          </p:nvSpPr>
          <p:spPr bwMode="auto">
            <a:xfrm>
              <a:off x="6994526" y="4237039"/>
              <a:ext cx="153988" cy="144463"/>
            </a:xfrm>
            <a:custGeom>
              <a:avLst/>
              <a:gdLst>
                <a:gd name="T0" fmla="*/ 0 w 97"/>
                <a:gd name="T1" fmla="*/ 20 h 91"/>
                <a:gd name="T2" fmla="*/ 97 w 97"/>
                <a:gd name="T3" fmla="*/ 91 h 91"/>
                <a:gd name="T4" fmla="*/ 97 w 97"/>
                <a:gd name="T5" fmla="*/ 66 h 91"/>
                <a:gd name="T6" fmla="*/ 0 w 97"/>
                <a:gd name="T7" fmla="*/ 0 h 91"/>
                <a:gd name="T8" fmla="*/ 0 w 97"/>
                <a:gd name="T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1">
                  <a:moveTo>
                    <a:pt x="0" y="20"/>
                  </a:moveTo>
                  <a:lnTo>
                    <a:pt x="97" y="91"/>
                  </a:lnTo>
                  <a:lnTo>
                    <a:pt x="97" y="66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246"/>
            <p:cNvSpPr>
              <a:spLocks/>
            </p:cNvSpPr>
            <p:nvPr/>
          </p:nvSpPr>
          <p:spPr bwMode="auto">
            <a:xfrm>
              <a:off x="6994526" y="4291014"/>
              <a:ext cx="153988" cy="153988"/>
            </a:xfrm>
            <a:custGeom>
              <a:avLst/>
              <a:gdLst>
                <a:gd name="T0" fmla="*/ 0 w 97"/>
                <a:gd name="T1" fmla="*/ 20 h 97"/>
                <a:gd name="T2" fmla="*/ 97 w 97"/>
                <a:gd name="T3" fmla="*/ 97 h 97"/>
                <a:gd name="T4" fmla="*/ 97 w 97"/>
                <a:gd name="T5" fmla="*/ 73 h 97"/>
                <a:gd name="T6" fmla="*/ 0 w 97"/>
                <a:gd name="T7" fmla="*/ 0 h 97"/>
                <a:gd name="T8" fmla="*/ 0 w 97"/>
                <a:gd name="T9" fmla="*/ 2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0" y="20"/>
                  </a:moveTo>
                  <a:lnTo>
                    <a:pt x="97" y="97"/>
                  </a:lnTo>
                  <a:lnTo>
                    <a:pt x="97" y="73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247"/>
            <p:cNvSpPr>
              <a:spLocks/>
            </p:cNvSpPr>
            <p:nvPr/>
          </p:nvSpPr>
          <p:spPr bwMode="auto">
            <a:xfrm>
              <a:off x="6994526" y="4332289"/>
              <a:ext cx="153988" cy="163513"/>
            </a:xfrm>
            <a:custGeom>
              <a:avLst/>
              <a:gdLst>
                <a:gd name="T0" fmla="*/ 0 w 97"/>
                <a:gd name="T1" fmla="*/ 21 h 103"/>
                <a:gd name="T2" fmla="*/ 97 w 97"/>
                <a:gd name="T3" fmla="*/ 103 h 103"/>
                <a:gd name="T4" fmla="*/ 97 w 97"/>
                <a:gd name="T5" fmla="*/ 79 h 103"/>
                <a:gd name="T6" fmla="*/ 0 w 97"/>
                <a:gd name="T7" fmla="*/ 0 h 103"/>
                <a:gd name="T8" fmla="*/ 0 w 97"/>
                <a:gd name="T9" fmla="*/ 2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3">
                  <a:moveTo>
                    <a:pt x="0" y="21"/>
                  </a:moveTo>
                  <a:lnTo>
                    <a:pt x="97" y="103"/>
                  </a:lnTo>
                  <a:lnTo>
                    <a:pt x="97" y="79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250"/>
            <p:cNvSpPr>
              <a:spLocks/>
            </p:cNvSpPr>
            <p:nvPr/>
          </p:nvSpPr>
          <p:spPr bwMode="auto">
            <a:xfrm>
              <a:off x="6994526" y="4483101"/>
              <a:ext cx="153988" cy="193675"/>
            </a:xfrm>
            <a:custGeom>
              <a:avLst/>
              <a:gdLst>
                <a:gd name="T0" fmla="*/ 0 w 97"/>
                <a:gd name="T1" fmla="*/ 21 h 122"/>
                <a:gd name="T2" fmla="*/ 97 w 97"/>
                <a:gd name="T3" fmla="*/ 122 h 122"/>
                <a:gd name="T4" fmla="*/ 97 w 97"/>
                <a:gd name="T5" fmla="*/ 97 h 122"/>
                <a:gd name="T6" fmla="*/ 0 w 97"/>
                <a:gd name="T7" fmla="*/ 0 h 122"/>
                <a:gd name="T8" fmla="*/ 0 w 97"/>
                <a:gd name="T9" fmla="*/ 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22">
                  <a:moveTo>
                    <a:pt x="0" y="21"/>
                  </a:moveTo>
                  <a:lnTo>
                    <a:pt x="97" y="122"/>
                  </a:lnTo>
                  <a:lnTo>
                    <a:pt x="97" y="97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253"/>
            <p:cNvSpPr>
              <a:spLocks/>
            </p:cNvSpPr>
            <p:nvPr/>
          </p:nvSpPr>
          <p:spPr bwMode="auto">
            <a:xfrm>
              <a:off x="6994526" y="4621214"/>
              <a:ext cx="153988" cy="222250"/>
            </a:xfrm>
            <a:custGeom>
              <a:avLst/>
              <a:gdLst>
                <a:gd name="T0" fmla="*/ 0 w 97"/>
                <a:gd name="T1" fmla="*/ 20 h 140"/>
                <a:gd name="T2" fmla="*/ 97 w 97"/>
                <a:gd name="T3" fmla="*/ 140 h 140"/>
                <a:gd name="T4" fmla="*/ 97 w 97"/>
                <a:gd name="T5" fmla="*/ 115 h 140"/>
                <a:gd name="T6" fmla="*/ 0 w 97"/>
                <a:gd name="T7" fmla="*/ 0 h 140"/>
                <a:gd name="T8" fmla="*/ 0 w 97"/>
                <a:gd name="T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0">
                  <a:moveTo>
                    <a:pt x="0" y="20"/>
                  </a:moveTo>
                  <a:lnTo>
                    <a:pt x="97" y="140"/>
                  </a:lnTo>
                  <a:lnTo>
                    <a:pt x="97" y="115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255"/>
            <p:cNvSpPr>
              <a:spLocks/>
            </p:cNvSpPr>
            <p:nvPr/>
          </p:nvSpPr>
          <p:spPr bwMode="auto">
            <a:xfrm>
              <a:off x="6994526" y="4727576"/>
              <a:ext cx="153988" cy="242888"/>
            </a:xfrm>
            <a:custGeom>
              <a:avLst/>
              <a:gdLst>
                <a:gd name="T0" fmla="*/ 0 w 97"/>
                <a:gd name="T1" fmla="*/ 20 h 153"/>
                <a:gd name="T2" fmla="*/ 97 w 97"/>
                <a:gd name="T3" fmla="*/ 153 h 153"/>
                <a:gd name="T4" fmla="*/ 97 w 97"/>
                <a:gd name="T5" fmla="*/ 129 h 153"/>
                <a:gd name="T6" fmla="*/ 0 w 97"/>
                <a:gd name="T7" fmla="*/ 0 h 153"/>
                <a:gd name="T8" fmla="*/ 0 w 97"/>
                <a:gd name="T9" fmla="*/ 2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53">
                  <a:moveTo>
                    <a:pt x="0" y="20"/>
                  </a:moveTo>
                  <a:lnTo>
                    <a:pt x="97" y="153"/>
                  </a:lnTo>
                  <a:lnTo>
                    <a:pt x="97" y="129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256"/>
            <p:cNvSpPr>
              <a:spLocks/>
            </p:cNvSpPr>
            <p:nvPr/>
          </p:nvSpPr>
          <p:spPr bwMode="auto">
            <a:xfrm>
              <a:off x="6994526" y="4772026"/>
              <a:ext cx="153988" cy="250825"/>
            </a:xfrm>
            <a:custGeom>
              <a:avLst/>
              <a:gdLst>
                <a:gd name="T0" fmla="*/ 0 w 97"/>
                <a:gd name="T1" fmla="*/ 20 h 158"/>
                <a:gd name="T2" fmla="*/ 97 w 97"/>
                <a:gd name="T3" fmla="*/ 158 h 158"/>
                <a:gd name="T4" fmla="*/ 97 w 97"/>
                <a:gd name="T5" fmla="*/ 134 h 158"/>
                <a:gd name="T6" fmla="*/ 0 w 97"/>
                <a:gd name="T7" fmla="*/ 0 h 158"/>
                <a:gd name="T8" fmla="*/ 0 w 97"/>
                <a:gd name="T9" fmla="*/ 2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58">
                  <a:moveTo>
                    <a:pt x="0" y="20"/>
                  </a:moveTo>
                  <a:lnTo>
                    <a:pt x="97" y="158"/>
                  </a:lnTo>
                  <a:lnTo>
                    <a:pt x="97" y="134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259"/>
            <p:cNvSpPr>
              <a:spLocks/>
            </p:cNvSpPr>
            <p:nvPr/>
          </p:nvSpPr>
          <p:spPr bwMode="auto">
            <a:xfrm>
              <a:off x="6994526" y="4919664"/>
              <a:ext cx="153988" cy="282575"/>
            </a:xfrm>
            <a:custGeom>
              <a:avLst/>
              <a:gdLst>
                <a:gd name="T0" fmla="*/ 0 w 97"/>
                <a:gd name="T1" fmla="*/ 20 h 178"/>
                <a:gd name="T2" fmla="*/ 97 w 97"/>
                <a:gd name="T3" fmla="*/ 178 h 178"/>
                <a:gd name="T4" fmla="*/ 97 w 97"/>
                <a:gd name="T5" fmla="*/ 154 h 178"/>
                <a:gd name="T6" fmla="*/ 0 w 97"/>
                <a:gd name="T7" fmla="*/ 0 h 178"/>
                <a:gd name="T8" fmla="*/ 0 w 97"/>
                <a:gd name="T9" fmla="*/ 2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78">
                  <a:moveTo>
                    <a:pt x="0" y="20"/>
                  </a:moveTo>
                  <a:lnTo>
                    <a:pt x="97" y="178"/>
                  </a:lnTo>
                  <a:lnTo>
                    <a:pt x="97" y="154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261"/>
            <p:cNvSpPr>
              <a:spLocks/>
            </p:cNvSpPr>
            <p:nvPr/>
          </p:nvSpPr>
          <p:spPr bwMode="auto">
            <a:xfrm>
              <a:off x="6994526" y="5016501"/>
              <a:ext cx="153988" cy="301625"/>
            </a:xfrm>
            <a:custGeom>
              <a:avLst/>
              <a:gdLst>
                <a:gd name="T0" fmla="*/ 0 w 97"/>
                <a:gd name="T1" fmla="*/ 20 h 190"/>
                <a:gd name="T2" fmla="*/ 97 w 97"/>
                <a:gd name="T3" fmla="*/ 190 h 190"/>
                <a:gd name="T4" fmla="*/ 97 w 97"/>
                <a:gd name="T5" fmla="*/ 165 h 190"/>
                <a:gd name="T6" fmla="*/ 0 w 97"/>
                <a:gd name="T7" fmla="*/ 0 h 190"/>
                <a:gd name="T8" fmla="*/ 0 w 97"/>
                <a:gd name="T9" fmla="*/ 2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0">
                  <a:moveTo>
                    <a:pt x="0" y="20"/>
                  </a:moveTo>
                  <a:lnTo>
                    <a:pt x="97" y="190"/>
                  </a:lnTo>
                  <a:lnTo>
                    <a:pt x="97" y="165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64"/>
            <p:cNvSpPr>
              <a:spLocks/>
            </p:cNvSpPr>
            <p:nvPr/>
          </p:nvSpPr>
          <p:spPr bwMode="auto">
            <a:xfrm>
              <a:off x="7004051" y="5268914"/>
              <a:ext cx="144463" cy="342900"/>
            </a:xfrm>
            <a:custGeom>
              <a:avLst/>
              <a:gdLst>
                <a:gd name="T0" fmla="*/ 0 w 91"/>
                <a:gd name="T1" fmla="*/ 21 h 216"/>
                <a:gd name="T2" fmla="*/ 91 w 91"/>
                <a:gd name="T3" fmla="*/ 216 h 216"/>
                <a:gd name="T4" fmla="*/ 91 w 91"/>
                <a:gd name="T5" fmla="*/ 192 h 216"/>
                <a:gd name="T6" fmla="*/ 0 w 91"/>
                <a:gd name="T7" fmla="*/ 0 h 216"/>
                <a:gd name="T8" fmla="*/ 0 w 91"/>
                <a:gd name="T9" fmla="*/ 2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16">
                  <a:moveTo>
                    <a:pt x="0" y="21"/>
                  </a:moveTo>
                  <a:lnTo>
                    <a:pt x="91" y="216"/>
                  </a:lnTo>
                  <a:lnTo>
                    <a:pt x="91" y="192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265"/>
            <p:cNvSpPr>
              <a:spLocks/>
            </p:cNvSpPr>
            <p:nvPr/>
          </p:nvSpPr>
          <p:spPr bwMode="auto">
            <a:xfrm>
              <a:off x="6994526" y="5111751"/>
              <a:ext cx="153988" cy="320675"/>
            </a:xfrm>
            <a:custGeom>
              <a:avLst/>
              <a:gdLst>
                <a:gd name="T0" fmla="*/ 0 w 97"/>
                <a:gd name="T1" fmla="*/ 21 h 202"/>
                <a:gd name="T2" fmla="*/ 97 w 97"/>
                <a:gd name="T3" fmla="*/ 202 h 202"/>
                <a:gd name="T4" fmla="*/ 97 w 97"/>
                <a:gd name="T5" fmla="*/ 178 h 202"/>
                <a:gd name="T6" fmla="*/ 0 w 97"/>
                <a:gd name="T7" fmla="*/ 0 h 202"/>
                <a:gd name="T8" fmla="*/ 0 w 97"/>
                <a:gd name="T9" fmla="*/ 2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02">
                  <a:moveTo>
                    <a:pt x="0" y="21"/>
                  </a:moveTo>
                  <a:lnTo>
                    <a:pt x="97" y="202"/>
                  </a:lnTo>
                  <a:lnTo>
                    <a:pt x="97" y="178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66"/>
            <p:cNvSpPr>
              <a:spLocks/>
            </p:cNvSpPr>
            <p:nvPr/>
          </p:nvSpPr>
          <p:spPr bwMode="auto">
            <a:xfrm>
              <a:off x="7004051" y="5214939"/>
              <a:ext cx="144463" cy="333375"/>
            </a:xfrm>
            <a:custGeom>
              <a:avLst/>
              <a:gdLst>
                <a:gd name="T0" fmla="*/ 0 w 91"/>
                <a:gd name="T1" fmla="*/ 20 h 210"/>
                <a:gd name="T2" fmla="*/ 91 w 91"/>
                <a:gd name="T3" fmla="*/ 210 h 210"/>
                <a:gd name="T4" fmla="*/ 91 w 91"/>
                <a:gd name="T5" fmla="*/ 186 h 210"/>
                <a:gd name="T6" fmla="*/ 0 w 91"/>
                <a:gd name="T7" fmla="*/ 0 h 210"/>
                <a:gd name="T8" fmla="*/ 0 w 91"/>
                <a:gd name="T9" fmla="*/ 2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10">
                  <a:moveTo>
                    <a:pt x="0" y="20"/>
                  </a:moveTo>
                  <a:lnTo>
                    <a:pt x="91" y="210"/>
                  </a:lnTo>
                  <a:lnTo>
                    <a:pt x="91" y="186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69"/>
            <p:cNvSpPr>
              <a:spLocks/>
            </p:cNvSpPr>
            <p:nvPr/>
          </p:nvSpPr>
          <p:spPr bwMode="auto">
            <a:xfrm>
              <a:off x="7004051" y="5407026"/>
              <a:ext cx="144463" cy="373063"/>
            </a:xfrm>
            <a:custGeom>
              <a:avLst/>
              <a:gdLst>
                <a:gd name="T0" fmla="*/ 0 w 91"/>
                <a:gd name="T1" fmla="*/ 20 h 235"/>
                <a:gd name="T2" fmla="*/ 91 w 91"/>
                <a:gd name="T3" fmla="*/ 235 h 235"/>
                <a:gd name="T4" fmla="*/ 91 w 91"/>
                <a:gd name="T5" fmla="*/ 210 h 235"/>
                <a:gd name="T6" fmla="*/ 0 w 91"/>
                <a:gd name="T7" fmla="*/ 0 h 235"/>
                <a:gd name="T8" fmla="*/ 0 w 91"/>
                <a:gd name="T9" fmla="*/ 2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35">
                  <a:moveTo>
                    <a:pt x="0" y="20"/>
                  </a:moveTo>
                  <a:lnTo>
                    <a:pt x="91" y="235"/>
                  </a:lnTo>
                  <a:lnTo>
                    <a:pt x="91" y="21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70"/>
            <p:cNvSpPr>
              <a:spLocks/>
            </p:cNvSpPr>
            <p:nvPr/>
          </p:nvSpPr>
          <p:spPr bwMode="auto">
            <a:xfrm>
              <a:off x="7004051" y="5462589"/>
              <a:ext cx="144463" cy="381000"/>
            </a:xfrm>
            <a:custGeom>
              <a:avLst/>
              <a:gdLst>
                <a:gd name="T0" fmla="*/ 0 w 91"/>
                <a:gd name="T1" fmla="*/ 20 h 240"/>
                <a:gd name="T2" fmla="*/ 91 w 91"/>
                <a:gd name="T3" fmla="*/ 240 h 240"/>
                <a:gd name="T4" fmla="*/ 91 w 91"/>
                <a:gd name="T5" fmla="*/ 216 h 240"/>
                <a:gd name="T6" fmla="*/ 0 w 91"/>
                <a:gd name="T7" fmla="*/ 0 h 240"/>
                <a:gd name="T8" fmla="*/ 0 w 91"/>
                <a:gd name="T9" fmla="*/ 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40">
                  <a:moveTo>
                    <a:pt x="0" y="20"/>
                  </a:moveTo>
                  <a:lnTo>
                    <a:pt x="91" y="240"/>
                  </a:lnTo>
                  <a:lnTo>
                    <a:pt x="91" y="216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71"/>
            <p:cNvSpPr>
              <a:spLocks/>
            </p:cNvSpPr>
            <p:nvPr/>
          </p:nvSpPr>
          <p:spPr bwMode="auto">
            <a:xfrm>
              <a:off x="7004051" y="5503864"/>
              <a:ext cx="144463" cy="390525"/>
            </a:xfrm>
            <a:custGeom>
              <a:avLst/>
              <a:gdLst>
                <a:gd name="T0" fmla="*/ 0 w 91"/>
                <a:gd name="T1" fmla="*/ 22 h 246"/>
                <a:gd name="T2" fmla="*/ 91 w 91"/>
                <a:gd name="T3" fmla="*/ 246 h 246"/>
                <a:gd name="T4" fmla="*/ 91 w 91"/>
                <a:gd name="T5" fmla="*/ 222 h 246"/>
                <a:gd name="T6" fmla="*/ 0 w 91"/>
                <a:gd name="T7" fmla="*/ 0 h 246"/>
                <a:gd name="T8" fmla="*/ 0 w 91"/>
                <a:gd name="T9" fmla="*/ 2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46">
                  <a:moveTo>
                    <a:pt x="0" y="22"/>
                  </a:moveTo>
                  <a:lnTo>
                    <a:pt x="91" y="246"/>
                  </a:lnTo>
                  <a:lnTo>
                    <a:pt x="91" y="222"/>
                  </a:lnTo>
                  <a:lnTo>
                    <a:pt x="0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72"/>
            <p:cNvSpPr>
              <a:spLocks/>
            </p:cNvSpPr>
            <p:nvPr/>
          </p:nvSpPr>
          <p:spPr bwMode="auto">
            <a:xfrm>
              <a:off x="7004051" y="5557839"/>
              <a:ext cx="144463" cy="401638"/>
            </a:xfrm>
            <a:custGeom>
              <a:avLst/>
              <a:gdLst>
                <a:gd name="T0" fmla="*/ 0 w 91"/>
                <a:gd name="T1" fmla="*/ 20 h 253"/>
                <a:gd name="T2" fmla="*/ 91 w 91"/>
                <a:gd name="T3" fmla="*/ 253 h 253"/>
                <a:gd name="T4" fmla="*/ 91 w 91"/>
                <a:gd name="T5" fmla="*/ 228 h 253"/>
                <a:gd name="T6" fmla="*/ 0 w 91"/>
                <a:gd name="T7" fmla="*/ 0 h 253"/>
                <a:gd name="T8" fmla="*/ 0 w 91"/>
                <a:gd name="T9" fmla="*/ 2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53">
                  <a:moveTo>
                    <a:pt x="0" y="20"/>
                  </a:moveTo>
                  <a:lnTo>
                    <a:pt x="91" y="253"/>
                  </a:lnTo>
                  <a:lnTo>
                    <a:pt x="91" y="228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74"/>
            <p:cNvSpPr>
              <a:spLocks/>
            </p:cNvSpPr>
            <p:nvPr/>
          </p:nvSpPr>
          <p:spPr bwMode="auto">
            <a:xfrm>
              <a:off x="6994526" y="5648326"/>
              <a:ext cx="153988" cy="425450"/>
            </a:xfrm>
            <a:custGeom>
              <a:avLst/>
              <a:gdLst>
                <a:gd name="T0" fmla="*/ 0 w 97"/>
                <a:gd name="T1" fmla="*/ 20 h 268"/>
                <a:gd name="T2" fmla="*/ 97 w 97"/>
                <a:gd name="T3" fmla="*/ 268 h 268"/>
                <a:gd name="T4" fmla="*/ 97 w 97"/>
                <a:gd name="T5" fmla="*/ 244 h 268"/>
                <a:gd name="T6" fmla="*/ 0 w 97"/>
                <a:gd name="T7" fmla="*/ 0 h 268"/>
                <a:gd name="T8" fmla="*/ 0 w 97"/>
                <a:gd name="T9" fmla="*/ 2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68">
                  <a:moveTo>
                    <a:pt x="0" y="20"/>
                  </a:moveTo>
                  <a:lnTo>
                    <a:pt x="97" y="268"/>
                  </a:lnTo>
                  <a:lnTo>
                    <a:pt x="97" y="244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76"/>
            <p:cNvSpPr>
              <a:spLocks/>
            </p:cNvSpPr>
            <p:nvPr/>
          </p:nvSpPr>
          <p:spPr bwMode="auto">
            <a:xfrm>
              <a:off x="7004051" y="5749926"/>
              <a:ext cx="144463" cy="439738"/>
            </a:xfrm>
            <a:custGeom>
              <a:avLst/>
              <a:gdLst>
                <a:gd name="T0" fmla="*/ 0 w 91"/>
                <a:gd name="T1" fmla="*/ 23 h 277"/>
                <a:gd name="T2" fmla="*/ 91 w 91"/>
                <a:gd name="T3" fmla="*/ 277 h 277"/>
                <a:gd name="T4" fmla="*/ 91 w 91"/>
                <a:gd name="T5" fmla="*/ 253 h 277"/>
                <a:gd name="T6" fmla="*/ 0 w 91"/>
                <a:gd name="T7" fmla="*/ 0 h 277"/>
                <a:gd name="T8" fmla="*/ 0 w 91"/>
                <a:gd name="T9" fmla="*/ 23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77">
                  <a:moveTo>
                    <a:pt x="0" y="23"/>
                  </a:moveTo>
                  <a:lnTo>
                    <a:pt x="91" y="277"/>
                  </a:lnTo>
                  <a:lnTo>
                    <a:pt x="91" y="253"/>
                  </a:ln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7645402" y="3225801"/>
              <a:ext cx="349249" cy="757238"/>
              <a:chOff x="7905751" y="3225801"/>
              <a:chExt cx="88900" cy="757238"/>
            </a:xfrm>
            <a:grpFill/>
          </p:grpSpPr>
          <p:sp>
            <p:nvSpPr>
              <p:cNvPr id="555" name="Rectangle 290"/>
              <p:cNvSpPr>
                <a:spLocks noChangeArrowheads="1"/>
              </p:cNvSpPr>
              <p:nvPr/>
            </p:nvSpPr>
            <p:spPr bwMode="auto">
              <a:xfrm>
                <a:off x="7905751" y="3225801"/>
                <a:ext cx="88900" cy="777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Rectangle 291"/>
              <p:cNvSpPr>
                <a:spLocks noChangeArrowheads="1"/>
              </p:cNvSpPr>
              <p:nvPr/>
            </p:nvSpPr>
            <p:spPr bwMode="auto">
              <a:xfrm>
                <a:off x="7905751" y="3316289"/>
                <a:ext cx="88900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Rectangle 293"/>
              <p:cNvSpPr>
                <a:spLocks noChangeArrowheads="1"/>
              </p:cNvSpPr>
              <p:nvPr/>
            </p:nvSpPr>
            <p:spPr bwMode="auto">
              <a:xfrm>
                <a:off x="7905751" y="3444876"/>
                <a:ext cx="88900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Rectangle 294"/>
              <p:cNvSpPr>
                <a:spLocks noChangeArrowheads="1"/>
              </p:cNvSpPr>
              <p:nvPr/>
            </p:nvSpPr>
            <p:spPr bwMode="auto">
              <a:xfrm>
                <a:off x="7905751" y="3508376"/>
                <a:ext cx="88900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Rectangle 296"/>
              <p:cNvSpPr>
                <a:spLocks noChangeArrowheads="1"/>
              </p:cNvSpPr>
              <p:nvPr/>
            </p:nvSpPr>
            <p:spPr bwMode="auto">
              <a:xfrm>
                <a:off x="7905751" y="3624264"/>
                <a:ext cx="88900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Rectangle 297"/>
              <p:cNvSpPr>
                <a:spLocks noChangeArrowheads="1"/>
              </p:cNvSpPr>
              <p:nvPr/>
            </p:nvSpPr>
            <p:spPr bwMode="auto">
              <a:xfrm>
                <a:off x="7905751" y="3687764"/>
                <a:ext cx="88900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Rectangle 298"/>
              <p:cNvSpPr>
                <a:spLocks noChangeArrowheads="1"/>
              </p:cNvSpPr>
              <p:nvPr/>
            </p:nvSpPr>
            <p:spPr bwMode="auto">
              <a:xfrm>
                <a:off x="7905751" y="3752851"/>
                <a:ext cx="88900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Rectangle 299"/>
              <p:cNvSpPr>
                <a:spLocks noChangeArrowheads="1"/>
              </p:cNvSpPr>
              <p:nvPr/>
            </p:nvSpPr>
            <p:spPr bwMode="auto">
              <a:xfrm>
                <a:off x="7905751" y="3816351"/>
                <a:ext cx="88900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Rectangle 301"/>
              <p:cNvSpPr>
                <a:spLocks noChangeArrowheads="1"/>
              </p:cNvSpPr>
              <p:nvPr/>
            </p:nvSpPr>
            <p:spPr bwMode="auto">
              <a:xfrm>
                <a:off x="7905751" y="3944939"/>
                <a:ext cx="88900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5" name="Rectangle 316"/>
            <p:cNvSpPr>
              <a:spLocks noChangeArrowheads="1"/>
            </p:cNvSpPr>
            <p:nvPr/>
          </p:nvSpPr>
          <p:spPr bwMode="auto">
            <a:xfrm>
              <a:off x="10494964" y="3687764"/>
              <a:ext cx="808038" cy="2444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Rectangle 317"/>
            <p:cNvSpPr>
              <a:spLocks noChangeArrowheads="1"/>
            </p:cNvSpPr>
            <p:nvPr/>
          </p:nvSpPr>
          <p:spPr bwMode="auto">
            <a:xfrm>
              <a:off x="10494964" y="3957639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Rectangle 319"/>
            <p:cNvSpPr>
              <a:spLocks noChangeArrowheads="1"/>
            </p:cNvSpPr>
            <p:nvPr/>
          </p:nvSpPr>
          <p:spPr bwMode="auto">
            <a:xfrm>
              <a:off x="10494964" y="4175126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Rectangle 320"/>
            <p:cNvSpPr>
              <a:spLocks noChangeArrowheads="1"/>
            </p:cNvSpPr>
            <p:nvPr/>
          </p:nvSpPr>
          <p:spPr bwMode="auto">
            <a:xfrm>
              <a:off x="10494964" y="4278314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Rectangle 321"/>
            <p:cNvSpPr>
              <a:spLocks noChangeArrowheads="1"/>
            </p:cNvSpPr>
            <p:nvPr/>
          </p:nvSpPr>
          <p:spPr bwMode="auto">
            <a:xfrm>
              <a:off x="10494964" y="4394201"/>
              <a:ext cx="808038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Rectangle 322"/>
            <p:cNvSpPr>
              <a:spLocks noChangeArrowheads="1"/>
            </p:cNvSpPr>
            <p:nvPr/>
          </p:nvSpPr>
          <p:spPr bwMode="auto">
            <a:xfrm>
              <a:off x="10494964" y="4598989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Rectangle 323"/>
            <p:cNvSpPr>
              <a:spLocks noChangeArrowheads="1"/>
            </p:cNvSpPr>
            <p:nvPr/>
          </p:nvSpPr>
          <p:spPr bwMode="auto">
            <a:xfrm>
              <a:off x="10494964" y="4495801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Rectangle 325"/>
            <p:cNvSpPr>
              <a:spLocks noChangeArrowheads="1"/>
            </p:cNvSpPr>
            <p:nvPr/>
          </p:nvSpPr>
          <p:spPr bwMode="auto">
            <a:xfrm>
              <a:off x="10494964" y="4714876"/>
              <a:ext cx="808038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Rectangle 326"/>
            <p:cNvSpPr>
              <a:spLocks noChangeArrowheads="1"/>
            </p:cNvSpPr>
            <p:nvPr/>
          </p:nvSpPr>
          <p:spPr bwMode="auto">
            <a:xfrm>
              <a:off x="10494964" y="4816476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Rectangle 327"/>
            <p:cNvSpPr>
              <a:spLocks noChangeArrowheads="1"/>
            </p:cNvSpPr>
            <p:nvPr/>
          </p:nvSpPr>
          <p:spPr bwMode="auto">
            <a:xfrm>
              <a:off x="10494964" y="5137151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Rectangle 328"/>
            <p:cNvSpPr>
              <a:spLocks noChangeArrowheads="1"/>
            </p:cNvSpPr>
            <p:nvPr/>
          </p:nvSpPr>
          <p:spPr bwMode="auto">
            <a:xfrm>
              <a:off x="10494964" y="5035551"/>
              <a:ext cx="808038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Rectangle 329"/>
            <p:cNvSpPr>
              <a:spLocks noChangeArrowheads="1"/>
            </p:cNvSpPr>
            <p:nvPr/>
          </p:nvSpPr>
          <p:spPr bwMode="auto">
            <a:xfrm>
              <a:off x="10494964" y="5356226"/>
              <a:ext cx="808038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Rectangle 330"/>
            <p:cNvSpPr>
              <a:spLocks noChangeArrowheads="1"/>
            </p:cNvSpPr>
            <p:nvPr/>
          </p:nvSpPr>
          <p:spPr bwMode="auto">
            <a:xfrm>
              <a:off x="10494964" y="5253039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Rectangle 331"/>
            <p:cNvSpPr>
              <a:spLocks noChangeArrowheads="1"/>
            </p:cNvSpPr>
            <p:nvPr/>
          </p:nvSpPr>
          <p:spPr bwMode="auto">
            <a:xfrm>
              <a:off x="10494964" y="5472114"/>
              <a:ext cx="808038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Rectangle 332"/>
            <p:cNvSpPr>
              <a:spLocks noChangeArrowheads="1"/>
            </p:cNvSpPr>
            <p:nvPr/>
          </p:nvSpPr>
          <p:spPr bwMode="auto">
            <a:xfrm>
              <a:off x="10494964" y="5573714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Rectangle 333"/>
            <p:cNvSpPr>
              <a:spLocks noChangeArrowheads="1"/>
            </p:cNvSpPr>
            <p:nvPr/>
          </p:nvSpPr>
          <p:spPr bwMode="auto">
            <a:xfrm>
              <a:off x="10494964" y="5689601"/>
              <a:ext cx="808038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Rectangle 335"/>
            <p:cNvSpPr>
              <a:spLocks noChangeArrowheads="1"/>
            </p:cNvSpPr>
            <p:nvPr/>
          </p:nvSpPr>
          <p:spPr bwMode="auto">
            <a:xfrm>
              <a:off x="10494964" y="5894389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Rectangle 337"/>
            <p:cNvSpPr>
              <a:spLocks noChangeArrowheads="1"/>
            </p:cNvSpPr>
            <p:nvPr/>
          </p:nvSpPr>
          <p:spPr bwMode="auto">
            <a:xfrm>
              <a:off x="10494964" y="6330951"/>
              <a:ext cx="808038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Rectangle 338"/>
            <p:cNvSpPr>
              <a:spLocks noChangeArrowheads="1"/>
            </p:cNvSpPr>
            <p:nvPr/>
          </p:nvSpPr>
          <p:spPr bwMode="auto">
            <a:xfrm>
              <a:off x="10494964" y="6113464"/>
              <a:ext cx="808038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Rectangle 339"/>
            <p:cNvSpPr>
              <a:spLocks noChangeArrowheads="1"/>
            </p:cNvSpPr>
            <p:nvPr/>
          </p:nvSpPr>
          <p:spPr bwMode="auto">
            <a:xfrm>
              <a:off x="10494964" y="6227764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Rectangle 341"/>
            <p:cNvSpPr>
              <a:spLocks noChangeArrowheads="1"/>
            </p:cNvSpPr>
            <p:nvPr/>
          </p:nvSpPr>
          <p:spPr bwMode="auto">
            <a:xfrm>
              <a:off x="10494964" y="6434139"/>
              <a:ext cx="808038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Rectangle 342"/>
            <p:cNvSpPr>
              <a:spLocks noChangeArrowheads="1"/>
            </p:cNvSpPr>
            <p:nvPr/>
          </p:nvSpPr>
          <p:spPr bwMode="auto">
            <a:xfrm>
              <a:off x="10494964" y="6767514"/>
              <a:ext cx="808038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Rectangle 343"/>
            <p:cNvSpPr>
              <a:spLocks noChangeArrowheads="1"/>
            </p:cNvSpPr>
            <p:nvPr/>
          </p:nvSpPr>
          <p:spPr bwMode="auto">
            <a:xfrm>
              <a:off x="10494964" y="6651626"/>
              <a:ext cx="808038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Rectangle 344"/>
            <p:cNvSpPr>
              <a:spLocks noChangeArrowheads="1"/>
            </p:cNvSpPr>
            <p:nvPr/>
          </p:nvSpPr>
          <p:spPr bwMode="auto">
            <a:xfrm>
              <a:off x="10494964" y="6869114"/>
              <a:ext cx="808038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345"/>
            <p:cNvSpPr>
              <a:spLocks/>
            </p:cNvSpPr>
            <p:nvPr/>
          </p:nvSpPr>
          <p:spPr bwMode="auto">
            <a:xfrm>
              <a:off x="10196514" y="3687764"/>
              <a:ext cx="285750" cy="247650"/>
            </a:xfrm>
            <a:custGeom>
              <a:avLst/>
              <a:gdLst>
                <a:gd name="T0" fmla="*/ 0 w 180"/>
                <a:gd name="T1" fmla="*/ 144 h 156"/>
                <a:gd name="T2" fmla="*/ 180 w 180"/>
                <a:gd name="T3" fmla="*/ 156 h 156"/>
                <a:gd name="T4" fmla="*/ 180 w 180"/>
                <a:gd name="T5" fmla="*/ 2 h 156"/>
                <a:gd name="T6" fmla="*/ 0 w 180"/>
                <a:gd name="T7" fmla="*/ 0 h 156"/>
                <a:gd name="T8" fmla="*/ 0 w 180"/>
                <a:gd name="T9" fmla="*/ 1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56">
                  <a:moveTo>
                    <a:pt x="0" y="144"/>
                  </a:moveTo>
                  <a:lnTo>
                    <a:pt x="180" y="156"/>
                  </a:lnTo>
                  <a:lnTo>
                    <a:pt x="180" y="2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346"/>
            <p:cNvSpPr>
              <a:spLocks/>
            </p:cNvSpPr>
            <p:nvPr/>
          </p:nvSpPr>
          <p:spPr bwMode="auto">
            <a:xfrm>
              <a:off x="10199689" y="3938589"/>
              <a:ext cx="282575" cy="100013"/>
            </a:xfrm>
            <a:custGeom>
              <a:avLst/>
              <a:gdLst>
                <a:gd name="T0" fmla="*/ 0 w 178"/>
                <a:gd name="T1" fmla="*/ 46 h 63"/>
                <a:gd name="T2" fmla="*/ 178 w 178"/>
                <a:gd name="T3" fmla="*/ 63 h 63"/>
                <a:gd name="T4" fmla="*/ 178 w 178"/>
                <a:gd name="T5" fmla="*/ 14 h 63"/>
                <a:gd name="T6" fmla="*/ 0 w 178"/>
                <a:gd name="T7" fmla="*/ 0 h 63"/>
                <a:gd name="T8" fmla="*/ 0 w 178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63">
                  <a:moveTo>
                    <a:pt x="0" y="46"/>
                  </a:moveTo>
                  <a:lnTo>
                    <a:pt x="178" y="63"/>
                  </a:lnTo>
                  <a:lnTo>
                    <a:pt x="178" y="14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347"/>
            <p:cNvSpPr>
              <a:spLocks/>
            </p:cNvSpPr>
            <p:nvPr/>
          </p:nvSpPr>
          <p:spPr bwMode="auto">
            <a:xfrm>
              <a:off x="10199689" y="4035426"/>
              <a:ext cx="282575" cy="101600"/>
            </a:xfrm>
            <a:custGeom>
              <a:avLst/>
              <a:gdLst>
                <a:gd name="T0" fmla="*/ 0 w 178"/>
                <a:gd name="T1" fmla="*/ 44 h 64"/>
                <a:gd name="T2" fmla="*/ 178 w 178"/>
                <a:gd name="T3" fmla="*/ 64 h 64"/>
                <a:gd name="T4" fmla="*/ 178 w 178"/>
                <a:gd name="T5" fmla="*/ 18 h 64"/>
                <a:gd name="T6" fmla="*/ 0 w 178"/>
                <a:gd name="T7" fmla="*/ 0 h 64"/>
                <a:gd name="T8" fmla="*/ 0 w 178"/>
                <a:gd name="T9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64">
                  <a:moveTo>
                    <a:pt x="0" y="44"/>
                  </a:moveTo>
                  <a:lnTo>
                    <a:pt x="178" y="64"/>
                  </a:lnTo>
                  <a:lnTo>
                    <a:pt x="178" y="18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348"/>
            <p:cNvSpPr>
              <a:spLocks/>
            </p:cNvSpPr>
            <p:nvPr/>
          </p:nvSpPr>
          <p:spPr bwMode="auto">
            <a:xfrm>
              <a:off x="10199689" y="4143376"/>
              <a:ext cx="282575" cy="109538"/>
            </a:xfrm>
            <a:custGeom>
              <a:avLst/>
              <a:gdLst>
                <a:gd name="T0" fmla="*/ 0 w 178"/>
                <a:gd name="T1" fmla="*/ 45 h 69"/>
                <a:gd name="T2" fmla="*/ 178 w 178"/>
                <a:gd name="T3" fmla="*/ 69 h 69"/>
                <a:gd name="T4" fmla="*/ 178 w 178"/>
                <a:gd name="T5" fmla="*/ 20 h 69"/>
                <a:gd name="T6" fmla="*/ 0 w 178"/>
                <a:gd name="T7" fmla="*/ 0 h 69"/>
                <a:gd name="T8" fmla="*/ 0 w 178"/>
                <a:gd name="T9" fmla="*/ 4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69">
                  <a:moveTo>
                    <a:pt x="0" y="45"/>
                  </a:moveTo>
                  <a:lnTo>
                    <a:pt x="178" y="69"/>
                  </a:lnTo>
                  <a:lnTo>
                    <a:pt x="178" y="20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349"/>
            <p:cNvSpPr>
              <a:spLocks/>
            </p:cNvSpPr>
            <p:nvPr/>
          </p:nvSpPr>
          <p:spPr bwMode="auto">
            <a:xfrm>
              <a:off x="10199689" y="4237039"/>
              <a:ext cx="282575" cy="119063"/>
            </a:xfrm>
            <a:custGeom>
              <a:avLst/>
              <a:gdLst>
                <a:gd name="T0" fmla="*/ 0 w 178"/>
                <a:gd name="T1" fmla="*/ 46 h 75"/>
                <a:gd name="T2" fmla="*/ 178 w 178"/>
                <a:gd name="T3" fmla="*/ 75 h 75"/>
                <a:gd name="T4" fmla="*/ 178 w 178"/>
                <a:gd name="T5" fmla="*/ 26 h 75"/>
                <a:gd name="T6" fmla="*/ 0 w 178"/>
                <a:gd name="T7" fmla="*/ 0 h 75"/>
                <a:gd name="T8" fmla="*/ 0 w 178"/>
                <a:gd name="T9" fmla="*/ 4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75">
                  <a:moveTo>
                    <a:pt x="0" y="46"/>
                  </a:moveTo>
                  <a:lnTo>
                    <a:pt x="178" y="75"/>
                  </a:lnTo>
                  <a:lnTo>
                    <a:pt x="178" y="26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350"/>
            <p:cNvSpPr>
              <a:spLocks/>
            </p:cNvSpPr>
            <p:nvPr/>
          </p:nvSpPr>
          <p:spPr bwMode="auto">
            <a:xfrm>
              <a:off x="10199689" y="4346576"/>
              <a:ext cx="282575" cy="123825"/>
            </a:xfrm>
            <a:custGeom>
              <a:avLst/>
              <a:gdLst>
                <a:gd name="T0" fmla="*/ 0 w 178"/>
                <a:gd name="T1" fmla="*/ 44 h 78"/>
                <a:gd name="T2" fmla="*/ 178 w 178"/>
                <a:gd name="T3" fmla="*/ 78 h 78"/>
                <a:gd name="T4" fmla="*/ 178 w 178"/>
                <a:gd name="T5" fmla="*/ 30 h 78"/>
                <a:gd name="T6" fmla="*/ 0 w 178"/>
                <a:gd name="T7" fmla="*/ 0 h 78"/>
                <a:gd name="T8" fmla="*/ 0 w 178"/>
                <a:gd name="T9" fmla="*/ 4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78">
                  <a:moveTo>
                    <a:pt x="0" y="44"/>
                  </a:moveTo>
                  <a:lnTo>
                    <a:pt x="178" y="78"/>
                  </a:lnTo>
                  <a:lnTo>
                    <a:pt x="178" y="3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351"/>
            <p:cNvSpPr>
              <a:spLocks/>
            </p:cNvSpPr>
            <p:nvPr/>
          </p:nvSpPr>
          <p:spPr bwMode="auto">
            <a:xfrm>
              <a:off x="10199689" y="4535489"/>
              <a:ext cx="282575" cy="141288"/>
            </a:xfrm>
            <a:custGeom>
              <a:avLst/>
              <a:gdLst>
                <a:gd name="T0" fmla="*/ 0 w 178"/>
                <a:gd name="T1" fmla="*/ 46 h 89"/>
                <a:gd name="T2" fmla="*/ 178 w 178"/>
                <a:gd name="T3" fmla="*/ 89 h 89"/>
                <a:gd name="T4" fmla="*/ 178 w 178"/>
                <a:gd name="T5" fmla="*/ 40 h 89"/>
                <a:gd name="T6" fmla="*/ 0 w 178"/>
                <a:gd name="T7" fmla="*/ 0 h 89"/>
                <a:gd name="T8" fmla="*/ 0 w 178"/>
                <a:gd name="T9" fmla="*/ 4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89">
                  <a:moveTo>
                    <a:pt x="0" y="46"/>
                  </a:moveTo>
                  <a:lnTo>
                    <a:pt x="178" y="89"/>
                  </a:lnTo>
                  <a:lnTo>
                    <a:pt x="178" y="40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352"/>
            <p:cNvSpPr>
              <a:spLocks/>
            </p:cNvSpPr>
            <p:nvPr/>
          </p:nvSpPr>
          <p:spPr bwMode="auto">
            <a:xfrm>
              <a:off x="10199689" y="4441826"/>
              <a:ext cx="282575" cy="131763"/>
            </a:xfrm>
            <a:custGeom>
              <a:avLst/>
              <a:gdLst>
                <a:gd name="T0" fmla="*/ 0 w 178"/>
                <a:gd name="T1" fmla="*/ 45 h 83"/>
                <a:gd name="T2" fmla="*/ 178 w 178"/>
                <a:gd name="T3" fmla="*/ 83 h 83"/>
                <a:gd name="T4" fmla="*/ 178 w 178"/>
                <a:gd name="T5" fmla="*/ 34 h 83"/>
                <a:gd name="T6" fmla="*/ 0 w 178"/>
                <a:gd name="T7" fmla="*/ 0 h 83"/>
                <a:gd name="T8" fmla="*/ 0 w 178"/>
                <a:gd name="T9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83">
                  <a:moveTo>
                    <a:pt x="0" y="45"/>
                  </a:moveTo>
                  <a:lnTo>
                    <a:pt x="178" y="83"/>
                  </a:lnTo>
                  <a:lnTo>
                    <a:pt x="178" y="34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353"/>
            <p:cNvSpPr>
              <a:spLocks/>
            </p:cNvSpPr>
            <p:nvPr/>
          </p:nvSpPr>
          <p:spPr bwMode="auto">
            <a:xfrm>
              <a:off x="10199689" y="4846639"/>
              <a:ext cx="282575" cy="163513"/>
            </a:xfrm>
            <a:custGeom>
              <a:avLst/>
              <a:gdLst>
                <a:gd name="T0" fmla="*/ 0 w 178"/>
                <a:gd name="T1" fmla="*/ 44 h 103"/>
                <a:gd name="T2" fmla="*/ 178 w 178"/>
                <a:gd name="T3" fmla="*/ 103 h 103"/>
                <a:gd name="T4" fmla="*/ 178 w 178"/>
                <a:gd name="T5" fmla="*/ 54 h 103"/>
                <a:gd name="T6" fmla="*/ 0 w 178"/>
                <a:gd name="T7" fmla="*/ 0 h 103"/>
                <a:gd name="T8" fmla="*/ 0 w 178"/>
                <a:gd name="T9" fmla="*/ 4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03">
                  <a:moveTo>
                    <a:pt x="0" y="44"/>
                  </a:moveTo>
                  <a:lnTo>
                    <a:pt x="178" y="103"/>
                  </a:lnTo>
                  <a:lnTo>
                    <a:pt x="178" y="54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355"/>
            <p:cNvSpPr>
              <a:spLocks/>
            </p:cNvSpPr>
            <p:nvPr/>
          </p:nvSpPr>
          <p:spPr bwMode="auto">
            <a:xfrm>
              <a:off x="10199689" y="4740276"/>
              <a:ext cx="282575" cy="153988"/>
            </a:xfrm>
            <a:custGeom>
              <a:avLst/>
              <a:gdLst>
                <a:gd name="T0" fmla="*/ 0 w 178"/>
                <a:gd name="T1" fmla="*/ 44 h 97"/>
                <a:gd name="T2" fmla="*/ 178 w 178"/>
                <a:gd name="T3" fmla="*/ 97 h 97"/>
                <a:gd name="T4" fmla="*/ 178 w 178"/>
                <a:gd name="T5" fmla="*/ 48 h 97"/>
                <a:gd name="T6" fmla="*/ 0 w 178"/>
                <a:gd name="T7" fmla="*/ 0 h 97"/>
                <a:gd name="T8" fmla="*/ 0 w 178"/>
                <a:gd name="T9" fmla="*/ 4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97">
                  <a:moveTo>
                    <a:pt x="0" y="44"/>
                  </a:moveTo>
                  <a:lnTo>
                    <a:pt x="178" y="97"/>
                  </a:lnTo>
                  <a:lnTo>
                    <a:pt x="178" y="48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356"/>
            <p:cNvSpPr>
              <a:spLocks/>
            </p:cNvSpPr>
            <p:nvPr/>
          </p:nvSpPr>
          <p:spPr bwMode="auto">
            <a:xfrm>
              <a:off x="10199689" y="5038726"/>
              <a:ext cx="282575" cy="176213"/>
            </a:xfrm>
            <a:custGeom>
              <a:avLst/>
              <a:gdLst>
                <a:gd name="T0" fmla="*/ 0 w 178"/>
                <a:gd name="T1" fmla="*/ 44 h 111"/>
                <a:gd name="T2" fmla="*/ 178 w 178"/>
                <a:gd name="T3" fmla="*/ 111 h 111"/>
                <a:gd name="T4" fmla="*/ 178 w 178"/>
                <a:gd name="T5" fmla="*/ 62 h 111"/>
                <a:gd name="T6" fmla="*/ 0 w 178"/>
                <a:gd name="T7" fmla="*/ 0 h 111"/>
                <a:gd name="T8" fmla="*/ 0 w 178"/>
                <a:gd name="T9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11">
                  <a:moveTo>
                    <a:pt x="0" y="44"/>
                  </a:moveTo>
                  <a:lnTo>
                    <a:pt x="178" y="111"/>
                  </a:lnTo>
                  <a:lnTo>
                    <a:pt x="178" y="62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357"/>
            <p:cNvSpPr>
              <a:spLocks/>
            </p:cNvSpPr>
            <p:nvPr/>
          </p:nvSpPr>
          <p:spPr bwMode="auto">
            <a:xfrm>
              <a:off x="10199689" y="4941889"/>
              <a:ext cx="282575" cy="169863"/>
            </a:xfrm>
            <a:custGeom>
              <a:avLst/>
              <a:gdLst>
                <a:gd name="T0" fmla="*/ 0 w 178"/>
                <a:gd name="T1" fmla="*/ 45 h 107"/>
                <a:gd name="T2" fmla="*/ 178 w 178"/>
                <a:gd name="T3" fmla="*/ 107 h 107"/>
                <a:gd name="T4" fmla="*/ 178 w 178"/>
                <a:gd name="T5" fmla="*/ 59 h 107"/>
                <a:gd name="T6" fmla="*/ 0 w 178"/>
                <a:gd name="T7" fmla="*/ 0 h 107"/>
                <a:gd name="T8" fmla="*/ 0 w 178"/>
                <a:gd name="T9" fmla="*/ 4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07">
                  <a:moveTo>
                    <a:pt x="0" y="45"/>
                  </a:moveTo>
                  <a:lnTo>
                    <a:pt x="178" y="107"/>
                  </a:lnTo>
                  <a:lnTo>
                    <a:pt x="178" y="59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358"/>
            <p:cNvSpPr>
              <a:spLocks/>
            </p:cNvSpPr>
            <p:nvPr/>
          </p:nvSpPr>
          <p:spPr bwMode="auto">
            <a:xfrm>
              <a:off x="10199689" y="5240339"/>
              <a:ext cx="282575" cy="192088"/>
            </a:xfrm>
            <a:custGeom>
              <a:avLst/>
              <a:gdLst>
                <a:gd name="T0" fmla="*/ 0 w 178"/>
                <a:gd name="T1" fmla="*/ 45 h 121"/>
                <a:gd name="T2" fmla="*/ 178 w 178"/>
                <a:gd name="T3" fmla="*/ 121 h 121"/>
                <a:gd name="T4" fmla="*/ 178 w 178"/>
                <a:gd name="T5" fmla="*/ 73 h 121"/>
                <a:gd name="T6" fmla="*/ 0 w 178"/>
                <a:gd name="T7" fmla="*/ 0 h 121"/>
                <a:gd name="T8" fmla="*/ 0 w 178"/>
                <a:gd name="T9" fmla="*/ 4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21">
                  <a:moveTo>
                    <a:pt x="0" y="45"/>
                  </a:moveTo>
                  <a:lnTo>
                    <a:pt x="178" y="121"/>
                  </a:lnTo>
                  <a:lnTo>
                    <a:pt x="178" y="73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359"/>
            <p:cNvSpPr>
              <a:spLocks/>
            </p:cNvSpPr>
            <p:nvPr/>
          </p:nvSpPr>
          <p:spPr bwMode="auto">
            <a:xfrm>
              <a:off x="10199689" y="5145089"/>
              <a:ext cx="282575" cy="185738"/>
            </a:xfrm>
            <a:custGeom>
              <a:avLst/>
              <a:gdLst>
                <a:gd name="T0" fmla="*/ 0 w 178"/>
                <a:gd name="T1" fmla="*/ 44 h 117"/>
                <a:gd name="T2" fmla="*/ 178 w 178"/>
                <a:gd name="T3" fmla="*/ 117 h 117"/>
                <a:gd name="T4" fmla="*/ 178 w 178"/>
                <a:gd name="T5" fmla="*/ 68 h 117"/>
                <a:gd name="T6" fmla="*/ 0 w 178"/>
                <a:gd name="T7" fmla="*/ 0 h 117"/>
                <a:gd name="T8" fmla="*/ 0 w 178"/>
                <a:gd name="T9" fmla="*/ 4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17">
                  <a:moveTo>
                    <a:pt x="0" y="44"/>
                  </a:moveTo>
                  <a:lnTo>
                    <a:pt x="178" y="117"/>
                  </a:lnTo>
                  <a:lnTo>
                    <a:pt x="178" y="68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360"/>
            <p:cNvSpPr>
              <a:spLocks/>
            </p:cNvSpPr>
            <p:nvPr/>
          </p:nvSpPr>
          <p:spPr bwMode="auto">
            <a:xfrm>
              <a:off x="10199689" y="5346701"/>
              <a:ext cx="282575" cy="201613"/>
            </a:xfrm>
            <a:custGeom>
              <a:avLst/>
              <a:gdLst>
                <a:gd name="T0" fmla="*/ 0 w 178"/>
                <a:gd name="T1" fmla="*/ 46 h 127"/>
                <a:gd name="T2" fmla="*/ 178 w 178"/>
                <a:gd name="T3" fmla="*/ 127 h 127"/>
                <a:gd name="T4" fmla="*/ 178 w 178"/>
                <a:gd name="T5" fmla="*/ 79 h 127"/>
                <a:gd name="T6" fmla="*/ 0 w 178"/>
                <a:gd name="T7" fmla="*/ 0 h 127"/>
                <a:gd name="T8" fmla="*/ 0 w 178"/>
                <a:gd name="T9" fmla="*/ 4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27">
                  <a:moveTo>
                    <a:pt x="0" y="46"/>
                  </a:moveTo>
                  <a:lnTo>
                    <a:pt x="178" y="127"/>
                  </a:lnTo>
                  <a:lnTo>
                    <a:pt x="178" y="79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361"/>
            <p:cNvSpPr>
              <a:spLocks/>
            </p:cNvSpPr>
            <p:nvPr/>
          </p:nvSpPr>
          <p:spPr bwMode="auto">
            <a:xfrm>
              <a:off x="10199689" y="5441951"/>
              <a:ext cx="282575" cy="209550"/>
            </a:xfrm>
            <a:custGeom>
              <a:avLst/>
              <a:gdLst>
                <a:gd name="T0" fmla="*/ 0 w 178"/>
                <a:gd name="T1" fmla="*/ 45 h 132"/>
                <a:gd name="T2" fmla="*/ 178 w 178"/>
                <a:gd name="T3" fmla="*/ 132 h 132"/>
                <a:gd name="T4" fmla="*/ 178 w 178"/>
                <a:gd name="T5" fmla="*/ 83 h 132"/>
                <a:gd name="T6" fmla="*/ 0 w 178"/>
                <a:gd name="T7" fmla="*/ 0 h 132"/>
                <a:gd name="T8" fmla="*/ 0 w 178"/>
                <a:gd name="T9" fmla="*/ 4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32">
                  <a:moveTo>
                    <a:pt x="0" y="45"/>
                  </a:moveTo>
                  <a:lnTo>
                    <a:pt x="178" y="132"/>
                  </a:lnTo>
                  <a:lnTo>
                    <a:pt x="178" y="83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362"/>
            <p:cNvSpPr>
              <a:spLocks/>
            </p:cNvSpPr>
            <p:nvPr/>
          </p:nvSpPr>
          <p:spPr bwMode="auto">
            <a:xfrm>
              <a:off x="10199689" y="5551489"/>
              <a:ext cx="282575" cy="214313"/>
            </a:xfrm>
            <a:custGeom>
              <a:avLst/>
              <a:gdLst>
                <a:gd name="T0" fmla="*/ 0 w 178"/>
                <a:gd name="T1" fmla="*/ 45 h 135"/>
                <a:gd name="T2" fmla="*/ 178 w 178"/>
                <a:gd name="T3" fmla="*/ 135 h 135"/>
                <a:gd name="T4" fmla="*/ 178 w 178"/>
                <a:gd name="T5" fmla="*/ 87 h 135"/>
                <a:gd name="T6" fmla="*/ 0 w 178"/>
                <a:gd name="T7" fmla="*/ 0 h 135"/>
                <a:gd name="T8" fmla="*/ 0 w 178"/>
                <a:gd name="T9" fmla="*/ 4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35">
                  <a:moveTo>
                    <a:pt x="0" y="45"/>
                  </a:moveTo>
                  <a:lnTo>
                    <a:pt x="178" y="135"/>
                  </a:lnTo>
                  <a:lnTo>
                    <a:pt x="178" y="87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63"/>
            <p:cNvSpPr>
              <a:spLocks/>
            </p:cNvSpPr>
            <p:nvPr/>
          </p:nvSpPr>
          <p:spPr bwMode="auto">
            <a:xfrm>
              <a:off x="10199689" y="5645151"/>
              <a:ext cx="282575" cy="223838"/>
            </a:xfrm>
            <a:custGeom>
              <a:avLst/>
              <a:gdLst>
                <a:gd name="T0" fmla="*/ 0 w 178"/>
                <a:gd name="T1" fmla="*/ 46 h 141"/>
                <a:gd name="T2" fmla="*/ 178 w 178"/>
                <a:gd name="T3" fmla="*/ 141 h 141"/>
                <a:gd name="T4" fmla="*/ 178 w 178"/>
                <a:gd name="T5" fmla="*/ 93 h 141"/>
                <a:gd name="T6" fmla="*/ 0 w 178"/>
                <a:gd name="T7" fmla="*/ 0 h 141"/>
                <a:gd name="T8" fmla="*/ 0 w 178"/>
                <a:gd name="T9" fmla="*/ 4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41">
                  <a:moveTo>
                    <a:pt x="0" y="46"/>
                  </a:moveTo>
                  <a:lnTo>
                    <a:pt x="178" y="141"/>
                  </a:lnTo>
                  <a:lnTo>
                    <a:pt x="178" y="93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364"/>
            <p:cNvSpPr>
              <a:spLocks/>
            </p:cNvSpPr>
            <p:nvPr/>
          </p:nvSpPr>
          <p:spPr bwMode="auto">
            <a:xfrm>
              <a:off x="10199689" y="5740401"/>
              <a:ext cx="282575" cy="231775"/>
            </a:xfrm>
            <a:custGeom>
              <a:avLst/>
              <a:gdLst>
                <a:gd name="T0" fmla="*/ 0 w 178"/>
                <a:gd name="T1" fmla="*/ 45 h 146"/>
                <a:gd name="T2" fmla="*/ 178 w 178"/>
                <a:gd name="T3" fmla="*/ 146 h 146"/>
                <a:gd name="T4" fmla="*/ 178 w 178"/>
                <a:gd name="T5" fmla="*/ 97 h 146"/>
                <a:gd name="T6" fmla="*/ 0 w 178"/>
                <a:gd name="T7" fmla="*/ 0 h 146"/>
                <a:gd name="T8" fmla="*/ 0 w 178"/>
                <a:gd name="T9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46">
                  <a:moveTo>
                    <a:pt x="0" y="45"/>
                  </a:moveTo>
                  <a:lnTo>
                    <a:pt x="178" y="146"/>
                  </a:lnTo>
                  <a:lnTo>
                    <a:pt x="178" y="97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66"/>
            <p:cNvSpPr>
              <a:spLocks/>
            </p:cNvSpPr>
            <p:nvPr/>
          </p:nvSpPr>
          <p:spPr bwMode="auto">
            <a:xfrm>
              <a:off x="10199689" y="6148389"/>
              <a:ext cx="282575" cy="258763"/>
            </a:xfrm>
            <a:custGeom>
              <a:avLst/>
              <a:gdLst>
                <a:gd name="T0" fmla="*/ 0 w 178"/>
                <a:gd name="T1" fmla="*/ 44 h 163"/>
                <a:gd name="T2" fmla="*/ 178 w 178"/>
                <a:gd name="T3" fmla="*/ 163 h 163"/>
                <a:gd name="T4" fmla="*/ 178 w 178"/>
                <a:gd name="T5" fmla="*/ 115 h 163"/>
                <a:gd name="T6" fmla="*/ 0 w 178"/>
                <a:gd name="T7" fmla="*/ 0 h 163"/>
                <a:gd name="T8" fmla="*/ 0 w 178"/>
                <a:gd name="T9" fmla="*/ 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63">
                  <a:moveTo>
                    <a:pt x="0" y="44"/>
                  </a:moveTo>
                  <a:lnTo>
                    <a:pt x="178" y="163"/>
                  </a:lnTo>
                  <a:lnTo>
                    <a:pt x="178" y="115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67"/>
            <p:cNvSpPr>
              <a:spLocks/>
            </p:cNvSpPr>
            <p:nvPr/>
          </p:nvSpPr>
          <p:spPr bwMode="auto">
            <a:xfrm>
              <a:off x="10199689" y="5943601"/>
              <a:ext cx="282575" cy="246063"/>
            </a:xfrm>
            <a:custGeom>
              <a:avLst/>
              <a:gdLst>
                <a:gd name="T0" fmla="*/ 0 w 178"/>
                <a:gd name="T1" fmla="*/ 46 h 155"/>
                <a:gd name="T2" fmla="*/ 178 w 178"/>
                <a:gd name="T3" fmla="*/ 155 h 155"/>
                <a:gd name="T4" fmla="*/ 178 w 178"/>
                <a:gd name="T5" fmla="*/ 107 h 155"/>
                <a:gd name="T6" fmla="*/ 0 w 178"/>
                <a:gd name="T7" fmla="*/ 0 h 155"/>
                <a:gd name="T8" fmla="*/ 0 w 178"/>
                <a:gd name="T9" fmla="*/ 4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55">
                  <a:moveTo>
                    <a:pt x="0" y="46"/>
                  </a:moveTo>
                  <a:lnTo>
                    <a:pt x="178" y="155"/>
                  </a:lnTo>
                  <a:lnTo>
                    <a:pt x="178" y="107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68"/>
            <p:cNvSpPr>
              <a:spLocks/>
            </p:cNvSpPr>
            <p:nvPr/>
          </p:nvSpPr>
          <p:spPr bwMode="auto">
            <a:xfrm>
              <a:off x="10199689" y="6051551"/>
              <a:ext cx="282575" cy="254000"/>
            </a:xfrm>
            <a:custGeom>
              <a:avLst/>
              <a:gdLst>
                <a:gd name="T0" fmla="*/ 0 w 178"/>
                <a:gd name="T1" fmla="*/ 45 h 160"/>
                <a:gd name="T2" fmla="*/ 178 w 178"/>
                <a:gd name="T3" fmla="*/ 160 h 160"/>
                <a:gd name="T4" fmla="*/ 178 w 178"/>
                <a:gd name="T5" fmla="*/ 111 h 160"/>
                <a:gd name="T6" fmla="*/ 0 w 178"/>
                <a:gd name="T7" fmla="*/ 0 h 160"/>
                <a:gd name="T8" fmla="*/ 0 w 178"/>
                <a:gd name="T9" fmla="*/ 4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60">
                  <a:moveTo>
                    <a:pt x="0" y="45"/>
                  </a:moveTo>
                  <a:lnTo>
                    <a:pt x="178" y="160"/>
                  </a:lnTo>
                  <a:lnTo>
                    <a:pt x="178" y="111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369"/>
            <p:cNvSpPr>
              <a:spLocks/>
            </p:cNvSpPr>
            <p:nvPr/>
          </p:nvSpPr>
          <p:spPr bwMode="auto">
            <a:xfrm>
              <a:off x="10199689" y="6350001"/>
              <a:ext cx="282575" cy="273050"/>
            </a:xfrm>
            <a:custGeom>
              <a:avLst/>
              <a:gdLst>
                <a:gd name="T0" fmla="*/ 0 w 178"/>
                <a:gd name="T1" fmla="*/ 45 h 172"/>
                <a:gd name="T2" fmla="*/ 178 w 178"/>
                <a:gd name="T3" fmla="*/ 172 h 172"/>
                <a:gd name="T4" fmla="*/ 178 w 178"/>
                <a:gd name="T5" fmla="*/ 125 h 172"/>
                <a:gd name="T6" fmla="*/ 0 w 178"/>
                <a:gd name="T7" fmla="*/ 0 h 172"/>
                <a:gd name="T8" fmla="*/ 0 w 178"/>
                <a:gd name="T9" fmla="*/ 4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72">
                  <a:moveTo>
                    <a:pt x="0" y="45"/>
                  </a:moveTo>
                  <a:lnTo>
                    <a:pt x="178" y="172"/>
                  </a:lnTo>
                  <a:lnTo>
                    <a:pt x="178" y="125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370"/>
            <p:cNvSpPr>
              <a:spLocks/>
            </p:cNvSpPr>
            <p:nvPr/>
          </p:nvSpPr>
          <p:spPr bwMode="auto">
            <a:xfrm>
              <a:off x="10199689" y="6240464"/>
              <a:ext cx="282575" cy="269875"/>
            </a:xfrm>
            <a:custGeom>
              <a:avLst/>
              <a:gdLst>
                <a:gd name="T0" fmla="*/ 0 w 178"/>
                <a:gd name="T1" fmla="*/ 47 h 170"/>
                <a:gd name="T2" fmla="*/ 178 w 178"/>
                <a:gd name="T3" fmla="*/ 170 h 170"/>
                <a:gd name="T4" fmla="*/ 178 w 178"/>
                <a:gd name="T5" fmla="*/ 122 h 170"/>
                <a:gd name="T6" fmla="*/ 0 w 178"/>
                <a:gd name="T7" fmla="*/ 0 h 170"/>
                <a:gd name="T8" fmla="*/ 0 w 178"/>
                <a:gd name="T9" fmla="*/ 4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70">
                  <a:moveTo>
                    <a:pt x="0" y="47"/>
                  </a:moveTo>
                  <a:lnTo>
                    <a:pt x="178" y="170"/>
                  </a:lnTo>
                  <a:lnTo>
                    <a:pt x="178" y="122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371"/>
            <p:cNvSpPr>
              <a:spLocks/>
            </p:cNvSpPr>
            <p:nvPr/>
          </p:nvSpPr>
          <p:spPr bwMode="auto">
            <a:xfrm>
              <a:off x="10199689" y="6551614"/>
              <a:ext cx="282575" cy="288925"/>
            </a:xfrm>
            <a:custGeom>
              <a:avLst/>
              <a:gdLst>
                <a:gd name="T0" fmla="*/ 0 w 178"/>
                <a:gd name="T1" fmla="*/ 45 h 182"/>
                <a:gd name="T2" fmla="*/ 178 w 178"/>
                <a:gd name="T3" fmla="*/ 182 h 182"/>
                <a:gd name="T4" fmla="*/ 178 w 178"/>
                <a:gd name="T5" fmla="*/ 134 h 182"/>
                <a:gd name="T6" fmla="*/ 0 w 178"/>
                <a:gd name="T7" fmla="*/ 0 h 182"/>
                <a:gd name="T8" fmla="*/ 0 w 178"/>
                <a:gd name="T9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82">
                  <a:moveTo>
                    <a:pt x="0" y="45"/>
                  </a:moveTo>
                  <a:lnTo>
                    <a:pt x="178" y="182"/>
                  </a:lnTo>
                  <a:lnTo>
                    <a:pt x="178" y="134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Rectangle 374"/>
            <p:cNvSpPr>
              <a:spLocks noChangeArrowheads="1"/>
            </p:cNvSpPr>
            <p:nvPr/>
          </p:nvSpPr>
          <p:spPr bwMode="auto">
            <a:xfrm>
              <a:off x="11815764" y="3932239"/>
              <a:ext cx="3587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Rectangle 375"/>
            <p:cNvSpPr>
              <a:spLocks noChangeArrowheads="1"/>
            </p:cNvSpPr>
            <p:nvPr/>
          </p:nvSpPr>
          <p:spPr bwMode="auto">
            <a:xfrm>
              <a:off x="11815764" y="4021139"/>
              <a:ext cx="3587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Rectangle 376"/>
            <p:cNvSpPr>
              <a:spLocks noChangeArrowheads="1"/>
            </p:cNvSpPr>
            <p:nvPr/>
          </p:nvSpPr>
          <p:spPr bwMode="auto">
            <a:xfrm>
              <a:off x="11815764" y="4111626"/>
              <a:ext cx="182880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Rectangle 377"/>
            <p:cNvSpPr>
              <a:spLocks noChangeArrowheads="1"/>
            </p:cNvSpPr>
            <p:nvPr/>
          </p:nvSpPr>
          <p:spPr bwMode="auto">
            <a:xfrm>
              <a:off x="11815764" y="4202114"/>
              <a:ext cx="3587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Rectangle 378"/>
            <p:cNvSpPr>
              <a:spLocks noChangeArrowheads="1"/>
            </p:cNvSpPr>
            <p:nvPr/>
          </p:nvSpPr>
          <p:spPr bwMode="auto">
            <a:xfrm>
              <a:off x="11815764" y="4291014"/>
              <a:ext cx="3587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Rectangle 380"/>
            <p:cNvSpPr>
              <a:spLocks noChangeArrowheads="1"/>
            </p:cNvSpPr>
            <p:nvPr/>
          </p:nvSpPr>
          <p:spPr bwMode="auto">
            <a:xfrm>
              <a:off x="11815764" y="4483101"/>
              <a:ext cx="3587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Rectangle 381"/>
            <p:cNvSpPr>
              <a:spLocks noChangeArrowheads="1"/>
            </p:cNvSpPr>
            <p:nvPr/>
          </p:nvSpPr>
          <p:spPr bwMode="auto">
            <a:xfrm>
              <a:off x="11815764" y="4573589"/>
              <a:ext cx="3587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Rectangle 382"/>
            <p:cNvSpPr>
              <a:spLocks noChangeArrowheads="1"/>
            </p:cNvSpPr>
            <p:nvPr/>
          </p:nvSpPr>
          <p:spPr bwMode="auto">
            <a:xfrm>
              <a:off x="11815764" y="4664076"/>
              <a:ext cx="274320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Rectangle 383"/>
            <p:cNvSpPr>
              <a:spLocks noChangeArrowheads="1"/>
            </p:cNvSpPr>
            <p:nvPr/>
          </p:nvSpPr>
          <p:spPr bwMode="auto">
            <a:xfrm>
              <a:off x="11815764" y="4752976"/>
              <a:ext cx="3587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Rectangle 384"/>
            <p:cNvSpPr>
              <a:spLocks noChangeArrowheads="1"/>
            </p:cNvSpPr>
            <p:nvPr/>
          </p:nvSpPr>
          <p:spPr bwMode="auto">
            <a:xfrm>
              <a:off x="11815764" y="4843464"/>
              <a:ext cx="3587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Rectangle 386"/>
            <p:cNvSpPr>
              <a:spLocks noChangeArrowheads="1"/>
            </p:cNvSpPr>
            <p:nvPr/>
          </p:nvSpPr>
          <p:spPr bwMode="auto">
            <a:xfrm>
              <a:off x="11815764" y="5022851"/>
              <a:ext cx="3587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Rectangle 387"/>
            <p:cNvSpPr>
              <a:spLocks noChangeArrowheads="1"/>
            </p:cNvSpPr>
            <p:nvPr/>
          </p:nvSpPr>
          <p:spPr bwMode="auto">
            <a:xfrm>
              <a:off x="11815764" y="5111751"/>
              <a:ext cx="3587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Rectangle 388"/>
            <p:cNvSpPr>
              <a:spLocks noChangeArrowheads="1"/>
            </p:cNvSpPr>
            <p:nvPr/>
          </p:nvSpPr>
          <p:spPr bwMode="auto">
            <a:xfrm>
              <a:off x="11815764" y="5214939"/>
              <a:ext cx="3587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Rectangle 390"/>
            <p:cNvSpPr>
              <a:spLocks noChangeArrowheads="1"/>
            </p:cNvSpPr>
            <p:nvPr/>
          </p:nvSpPr>
          <p:spPr bwMode="auto">
            <a:xfrm>
              <a:off x="11815764" y="5394326"/>
              <a:ext cx="182880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Rectangle 392"/>
            <p:cNvSpPr>
              <a:spLocks noChangeArrowheads="1"/>
            </p:cNvSpPr>
            <p:nvPr/>
          </p:nvSpPr>
          <p:spPr bwMode="auto">
            <a:xfrm>
              <a:off x="11815764" y="5573714"/>
              <a:ext cx="3587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Rectangle 394"/>
            <p:cNvSpPr>
              <a:spLocks noChangeArrowheads="1"/>
            </p:cNvSpPr>
            <p:nvPr/>
          </p:nvSpPr>
          <p:spPr bwMode="auto">
            <a:xfrm>
              <a:off x="11815764" y="5753101"/>
              <a:ext cx="3587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Rectangle 395"/>
            <p:cNvSpPr>
              <a:spLocks noChangeArrowheads="1"/>
            </p:cNvSpPr>
            <p:nvPr/>
          </p:nvSpPr>
          <p:spPr bwMode="auto">
            <a:xfrm>
              <a:off x="11815764" y="5843589"/>
              <a:ext cx="274320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Rectangle 397"/>
            <p:cNvSpPr>
              <a:spLocks noChangeArrowheads="1"/>
            </p:cNvSpPr>
            <p:nvPr/>
          </p:nvSpPr>
          <p:spPr bwMode="auto">
            <a:xfrm>
              <a:off x="11815764" y="6035676"/>
              <a:ext cx="3587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Rectangle 399"/>
            <p:cNvSpPr>
              <a:spLocks noChangeArrowheads="1"/>
            </p:cNvSpPr>
            <p:nvPr/>
          </p:nvSpPr>
          <p:spPr bwMode="auto">
            <a:xfrm>
              <a:off x="11815764" y="6215064"/>
              <a:ext cx="274320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Rectangle 401"/>
            <p:cNvSpPr>
              <a:spLocks noChangeArrowheads="1"/>
            </p:cNvSpPr>
            <p:nvPr/>
          </p:nvSpPr>
          <p:spPr bwMode="auto">
            <a:xfrm>
              <a:off x="11815764" y="6394451"/>
              <a:ext cx="3587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402"/>
            <p:cNvSpPr>
              <a:spLocks/>
            </p:cNvSpPr>
            <p:nvPr/>
          </p:nvSpPr>
          <p:spPr bwMode="auto">
            <a:xfrm>
              <a:off x="11379201" y="3919539"/>
              <a:ext cx="411163" cy="95250"/>
            </a:xfrm>
            <a:custGeom>
              <a:avLst/>
              <a:gdLst>
                <a:gd name="T0" fmla="*/ 0 w 259"/>
                <a:gd name="T1" fmla="*/ 46 h 60"/>
                <a:gd name="T2" fmla="*/ 259 w 259"/>
                <a:gd name="T3" fmla="*/ 60 h 60"/>
                <a:gd name="T4" fmla="*/ 259 w 259"/>
                <a:gd name="T5" fmla="*/ 12 h 60"/>
                <a:gd name="T6" fmla="*/ 0 w 259"/>
                <a:gd name="T7" fmla="*/ 0 h 60"/>
                <a:gd name="T8" fmla="*/ 0 w 259"/>
                <a:gd name="T9" fmla="*/ 4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60">
                  <a:moveTo>
                    <a:pt x="0" y="46"/>
                  </a:moveTo>
                  <a:lnTo>
                    <a:pt x="259" y="60"/>
                  </a:lnTo>
                  <a:lnTo>
                    <a:pt x="259" y="12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404"/>
            <p:cNvSpPr>
              <a:spLocks/>
            </p:cNvSpPr>
            <p:nvPr/>
          </p:nvSpPr>
          <p:spPr bwMode="auto">
            <a:xfrm>
              <a:off x="11379201" y="4086226"/>
              <a:ext cx="411163" cy="109538"/>
            </a:xfrm>
            <a:custGeom>
              <a:avLst/>
              <a:gdLst>
                <a:gd name="T0" fmla="*/ 0 w 259"/>
                <a:gd name="T1" fmla="*/ 46 h 69"/>
                <a:gd name="T2" fmla="*/ 259 w 259"/>
                <a:gd name="T3" fmla="*/ 69 h 69"/>
                <a:gd name="T4" fmla="*/ 259 w 259"/>
                <a:gd name="T5" fmla="*/ 20 h 69"/>
                <a:gd name="T6" fmla="*/ 0 w 259"/>
                <a:gd name="T7" fmla="*/ 0 h 69"/>
                <a:gd name="T8" fmla="*/ 0 w 259"/>
                <a:gd name="T9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69">
                  <a:moveTo>
                    <a:pt x="0" y="46"/>
                  </a:moveTo>
                  <a:lnTo>
                    <a:pt x="259" y="69"/>
                  </a:lnTo>
                  <a:lnTo>
                    <a:pt x="259" y="20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407"/>
            <p:cNvSpPr>
              <a:spLocks/>
            </p:cNvSpPr>
            <p:nvPr/>
          </p:nvSpPr>
          <p:spPr bwMode="auto">
            <a:xfrm>
              <a:off x="11379201" y="4252913"/>
              <a:ext cx="411163" cy="122238"/>
            </a:xfrm>
            <a:custGeom>
              <a:avLst/>
              <a:gdLst>
                <a:gd name="T0" fmla="*/ 0 w 259"/>
                <a:gd name="T1" fmla="*/ 44 h 77"/>
                <a:gd name="T2" fmla="*/ 259 w 259"/>
                <a:gd name="T3" fmla="*/ 77 h 77"/>
                <a:gd name="T4" fmla="*/ 259 w 259"/>
                <a:gd name="T5" fmla="*/ 28 h 77"/>
                <a:gd name="T6" fmla="*/ 0 w 259"/>
                <a:gd name="T7" fmla="*/ 0 h 77"/>
                <a:gd name="T8" fmla="*/ 0 w 259"/>
                <a:gd name="T9" fmla="*/ 4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77">
                  <a:moveTo>
                    <a:pt x="0" y="44"/>
                  </a:moveTo>
                  <a:lnTo>
                    <a:pt x="259" y="77"/>
                  </a:lnTo>
                  <a:lnTo>
                    <a:pt x="259" y="28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408"/>
            <p:cNvSpPr>
              <a:spLocks/>
            </p:cNvSpPr>
            <p:nvPr/>
          </p:nvSpPr>
          <p:spPr bwMode="auto">
            <a:xfrm>
              <a:off x="11379201" y="4349751"/>
              <a:ext cx="411163" cy="127000"/>
            </a:xfrm>
            <a:custGeom>
              <a:avLst/>
              <a:gdLst>
                <a:gd name="T0" fmla="*/ 0 w 259"/>
                <a:gd name="T1" fmla="*/ 44 h 80"/>
                <a:gd name="T2" fmla="*/ 259 w 259"/>
                <a:gd name="T3" fmla="*/ 80 h 80"/>
                <a:gd name="T4" fmla="*/ 259 w 259"/>
                <a:gd name="T5" fmla="*/ 32 h 80"/>
                <a:gd name="T6" fmla="*/ 0 w 259"/>
                <a:gd name="T7" fmla="*/ 0 h 80"/>
                <a:gd name="T8" fmla="*/ 0 w 259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80">
                  <a:moveTo>
                    <a:pt x="0" y="44"/>
                  </a:moveTo>
                  <a:lnTo>
                    <a:pt x="259" y="80"/>
                  </a:lnTo>
                  <a:lnTo>
                    <a:pt x="259" y="32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409"/>
            <p:cNvSpPr>
              <a:spLocks/>
            </p:cNvSpPr>
            <p:nvPr/>
          </p:nvSpPr>
          <p:spPr bwMode="auto">
            <a:xfrm>
              <a:off x="11379201" y="4432301"/>
              <a:ext cx="411163" cy="134938"/>
            </a:xfrm>
            <a:custGeom>
              <a:avLst/>
              <a:gdLst>
                <a:gd name="T0" fmla="*/ 0 w 259"/>
                <a:gd name="T1" fmla="*/ 45 h 85"/>
                <a:gd name="T2" fmla="*/ 259 w 259"/>
                <a:gd name="T3" fmla="*/ 85 h 85"/>
                <a:gd name="T4" fmla="*/ 259 w 259"/>
                <a:gd name="T5" fmla="*/ 36 h 85"/>
                <a:gd name="T6" fmla="*/ 0 w 259"/>
                <a:gd name="T7" fmla="*/ 0 h 85"/>
                <a:gd name="T8" fmla="*/ 0 w 259"/>
                <a:gd name="T9" fmla="*/ 4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85">
                  <a:moveTo>
                    <a:pt x="0" y="45"/>
                  </a:moveTo>
                  <a:lnTo>
                    <a:pt x="259" y="85"/>
                  </a:lnTo>
                  <a:lnTo>
                    <a:pt x="259" y="36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410"/>
            <p:cNvSpPr>
              <a:spLocks/>
            </p:cNvSpPr>
            <p:nvPr/>
          </p:nvSpPr>
          <p:spPr bwMode="auto">
            <a:xfrm>
              <a:off x="11379201" y="4516438"/>
              <a:ext cx="411163" cy="139700"/>
            </a:xfrm>
            <a:custGeom>
              <a:avLst/>
              <a:gdLst>
                <a:gd name="T0" fmla="*/ 0 w 259"/>
                <a:gd name="T1" fmla="*/ 44 h 88"/>
                <a:gd name="T2" fmla="*/ 259 w 259"/>
                <a:gd name="T3" fmla="*/ 88 h 88"/>
                <a:gd name="T4" fmla="*/ 259 w 259"/>
                <a:gd name="T5" fmla="*/ 40 h 88"/>
                <a:gd name="T6" fmla="*/ 0 w 259"/>
                <a:gd name="T7" fmla="*/ 0 h 88"/>
                <a:gd name="T8" fmla="*/ 0 w 259"/>
                <a:gd name="T9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88">
                  <a:moveTo>
                    <a:pt x="0" y="44"/>
                  </a:moveTo>
                  <a:lnTo>
                    <a:pt x="259" y="88"/>
                  </a:lnTo>
                  <a:lnTo>
                    <a:pt x="259" y="4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411"/>
            <p:cNvSpPr>
              <a:spLocks/>
            </p:cNvSpPr>
            <p:nvPr/>
          </p:nvSpPr>
          <p:spPr bwMode="auto">
            <a:xfrm>
              <a:off x="11379201" y="4598988"/>
              <a:ext cx="411163" cy="147638"/>
            </a:xfrm>
            <a:custGeom>
              <a:avLst/>
              <a:gdLst>
                <a:gd name="T0" fmla="*/ 0 w 259"/>
                <a:gd name="T1" fmla="*/ 45 h 93"/>
                <a:gd name="T2" fmla="*/ 259 w 259"/>
                <a:gd name="T3" fmla="*/ 93 h 93"/>
                <a:gd name="T4" fmla="*/ 259 w 259"/>
                <a:gd name="T5" fmla="*/ 45 h 93"/>
                <a:gd name="T6" fmla="*/ 0 w 259"/>
                <a:gd name="T7" fmla="*/ 0 h 93"/>
                <a:gd name="T8" fmla="*/ 0 w 259"/>
                <a:gd name="T9" fmla="*/ 4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93">
                  <a:moveTo>
                    <a:pt x="0" y="45"/>
                  </a:moveTo>
                  <a:lnTo>
                    <a:pt x="259" y="93"/>
                  </a:lnTo>
                  <a:lnTo>
                    <a:pt x="259" y="45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412"/>
            <p:cNvSpPr>
              <a:spLocks/>
            </p:cNvSpPr>
            <p:nvPr/>
          </p:nvSpPr>
          <p:spPr bwMode="auto">
            <a:xfrm>
              <a:off x="11379201" y="4679951"/>
              <a:ext cx="411163" cy="157163"/>
            </a:xfrm>
            <a:custGeom>
              <a:avLst/>
              <a:gdLst>
                <a:gd name="T0" fmla="*/ 0 w 259"/>
                <a:gd name="T1" fmla="*/ 46 h 99"/>
                <a:gd name="T2" fmla="*/ 259 w 259"/>
                <a:gd name="T3" fmla="*/ 99 h 99"/>
                <a:gd name="T4" fmla="*/ 259 w 259"/>
                <a:gd name="T5" fmla="*/ 50 h 99"/>
                <a:gd name="T6" fmla="*/ 0 w 259"/>
                <a:gd name="T7" fmla="*/ 0 h 99"/>
                <a:gd name="T8" fmla="*/ 0 w 259"/>
                <a:gd name="T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99">
                  <a:moveTo>
                    <a:pt x="0" y="46"/>
                  </a:moveTo>
                  <a:lnTo>
                    <a:pt x="259" y="99"/>
                  </a:lnTo>
                  <a:lnTo>
                    <a:pt x="259" y="50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413"/>
            <p:cNvSpPr>
              <a:spLocks/>
            </p:cNvSpPr>
            <p:nvPr/>
          </p:nvSpPr>
          <p:spPr bwMode="auto">
            <a:xfrm>
              <a:off x="11379201" y="4762501"/>
              <a:ext cx="411163" cy="163513"/>
            </a:xfrm>
            <a:custGeom>
              <a:avLst/>
              <a:gdLst>
                <a:gd name="T0" fmla="*/ 0 w 259"/>
                <a:gd name="T1" fmla="*/ 47 h 103"/>
                <a:gd name="T2" fmla="*/ 259 w 259"/>
                <a:gd name="T3" fmla="*/ 103 h 103"/>
                <a:gd name="T4" fmla="*/ 259 w 259"/>
                <a:gd name="T5" fmla="*/ 55 h 103"/>
                <a:gd name="T6" fmla="*/ 0 w 259"/>
                <a:gd name="T7" fmla="*/ 0 h 103"/>
                <a:gd name="T8" fmla="*/ 0 w 259"/>
                <a:gd name="T9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03">
                  <a:moveTo>
                    <a:pt x="0" y="47"/>
                  </a:moveTo>
                  <a:lnTo>
                    <a:pt x="259" y="103"/>
                  </a:lnTo>
                  <a:lnTo>
                    <a:pt x="259" y="55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415"/>
            <p:cNvSpPr>
              <a:spLocks/>
            </p:cNvSpPr>
            <p:nvPr/>
          </p:nvSpPr>
          <p:spPr bwMode="auto">
            <a:xfrm>
              <a:off x="11379201" y="4929188"/>
              <a:ext cx="411163" cy="176213"/>
            </a:xfrm>
            <a:custGeom>
              <a:avLst/>
              <a:gdLst>
                <a:gd name="T0" fmla="*/ 0 w 259"/>
                <a:gd name="T1" fmla="*/ 47 h 111"/>
                <a:gd name="T2" fmla="*/ 259 w 259"/>
                <a:gd name="T3" fmla="*/ 111 h 111"/>
                <a:gd name="T4" fmla="*/ 259 w 259"/>
                <a:gd name="T5" fmla="*/ 63 h 111"/>
                <a:gd name="T6" fmla="*/ 0 w 259"/>
                <a:gd name="T7" fmla="*/ 0 h 111"/>
                <a:gd name="T8" fmla="*/ 0 w 259"/>
                <a:gd name="T9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11">
                  <a:moveTo>
                    <a:pt x="0" y="47"/>
                  </a:moveTo>
                  <a:lnTo>
                    <a:pt x="259" y="111"/>
                  </a:lnTo>
                  <a:lnTo>
                    <a:pt x="259" y="63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416"/>
            <p:cNvSpPr>
              <a:spLocks/>
            </p:cNvSpPr>
            <p:nvPr/>
          </p:nvSpPr>
          <p:spPr bwMode="auto">
            <a:xfrm>
              <a:off x="11379201" y="5013326"/>
              <a:ext cx="411163" cy="182563"/>
            </a:xfrm>
            <a:custGeom>
              <a:avLst/>
              <a:gdLst>
                <a:gd name="T0" fmla="*/ 0 w 259"/>
                <a:gd name="T1" fmla="*/ 44 h 115"/>
                <a:gd name="T2" fmla="*/ 259 w 259"/>
                <a:gd name="T3" fmla="*/ 115 h 115"/>
                <a:gd name="T4" fmla="*/ 259 w 259"/>
                <a:gd name="T5" fmla="*/ 66 h 115"/>
                <a:gd name="T6" fmla="*/ 0 w 259"/>
                <a:gd name="T7" fmla="*/ 0 h 115"/>
                <a:gd name="T8" fmla="*/ 0 w 259"/>
                <a:gd name="T9" fmla="*/ 4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15">
                  <a:moveTo>
                    <a:pt x="0" y="44"/>
                  </a:moveTo>
                  <a:lnTo>
                    <a:pt x="259" y="115"/>
                  </a:lnTo>
                  <a:lnTo>
                    <a:pt x="259" y="66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417"/>
            <p:cNvSpPr>
              <a:spLocks/>
            </p:cNvSpPr>
            <p:nvPr/>
          </p:nvSpPr>
          <p:spPr bwMode="auto">
            <a:xfrm>
              <a:off x="11379201" y="5108576"/>
              <a:ext cx="411163" cy="190500"/>
            </a:xfrm>
            <a:custGeom>
              <a:avLst/>
              <a:gdLst>
                <a:gd name="T0" fmla="*/ 0 w 259"/>
                <a:gd name="T1" fmla="*/ 45 h 120"/>
                <a:gd name="T2" fmla="*/ 259 w 259"/>
                <a:gd name="T3" fmla="*/ 120 h 120"/>
                <a:gd name="T4" fmla="*/ 259 w 259"/>
                <a:gd name="T5" fmla="*/ 71 h 120"/>
                <a:gd name="T6" fmla="*/ 0 w 259"/>
                <a:gd name="T7" fmla="*/ 0 h 120"/>
                <a:gd name="T8" fmla="*/ 0 w 259"/>
                <a:gd name="T9" fmla="*/ 4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20">
                  <a:moveTo>
                    <a:pt x="0" y="45"/>
                  </a:moveTo>
                  <a:lnTo>
                    <a:pt x="259" y="120"/>
                  </a:lnTo>
                  <a:lnTo>
                    <a:pt x="259" y="71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418"/>
            <p:cNvSpPr>
              <a:spLocks/>
            </p:cNvSpPr>
            <p:nvPr/>
          </p:nvSpPr>
          <p:spPr bwMode="auto">
            <a:xfrm>
              <a:off x="11379201" y="5192713"/>
              <a:ext cx="411163" cy="195263"/>
            </a:xfrm>
            <a:custGeom>
              <a:avLst/>
              <a:gdLst>
                <a:gd name="T0" fmla="*/ 0 w 259"/>
                <a:gd name="T1" fmla="*/ 44 h 123"/>
                <a:gd name="T2" fmla="*/ 259 w 259"/>
                <a:gd name="T3" fmla="*/ 123 h 123"/>
                <a:gd name="T4" fmla="*/ 259 w 259"/>
                <a:gd name="T5" fmla="*/ 75 h 123"/>
                <a:gd name="T6" fmla="*/ 0 w 259"/>
                <a:gd name="T7" fmla="*/ 0 h 123"/>
                <a:gd name="T8" fmla="*/ 0 w 259"/>
                <a:gd name="T9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23">
                  <a:moveTo>
                    <a:pt x="0" y="44"/>
                  </a:moveTo>
                  <a:lnTo>
                    <a:pt x="259" y="123"/>
                  </a:lnTo>
                  <a:lnTo>
                    <a:pt x="259" y="75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419"/>
            <p:cNvSpPr>
              <a:spLocks/>
            </p:cNvSpPr>
            <p:nvPr/>
          </p:nvSpPr>
          <p:spPr bwMode="auto">
            <a:xfrm>
              <a:off x="11379201" y="5275263"/>
              <a:ext cx="411163" cy="203200"/>
            </a:xfrm>
            <a:custGeom>
              <a:avLst/>
              <a:gdLst>
                <a:gd name="T0" fmla="*/ 0 w 259"/>
                <a:gd name="T1" fmla="*/ 45 h 128"/>
                <a:gd name="T2" fmla="*/ 259 w 259"/>
                <a:gd name="T3" fmla="*/ 128 h 128"/>
                <a:gd name="T4" fmla="*/ 259 w 259"/>
                <a:gd name="T5" fmla="*/ 79 h 128"/>
                <a:gd name="T6" fmla="*/ 0 w 259"/>
                <a:gd name="T7" fmla="*/ 0 h 128"/>
                <a:gd name="T8" fmla="*/ 0 w 259"/>
                <a:gd name="T9" fmla="*/ 4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28">
                  <a:moveTo>
                    <a:pt x="0" y="45"/>
                  </a:moveTo>
                  <a:lnTo>
                    <a:pt x="259" y="128"/>
                  </a:lnTo>
                  <a:lnTo>
                    <a:pt x="259" y="79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420"/>
            <p:cNvSpPr>
              <a:spLocks/>
            </p:cNvSpPr>
            <p:nvPr/>
          </p:nvSpPr>
          <p:spPr bwMode="auto">
            <a:xfrm>
              <a:off x="11379201" y="5359401"/>
              <a:ext cx="411163" cy="207963"/>
            </a:xfrm>
            <a:custGeom>
              <a:avLst/>
              <a:gdLst>
                <a:gd name="T0" fmla="*/ 0 w 259"/>
                <a:gd name="T1" fmla="*/ 44 h 131"/>
                <a:gd name="T2" fmla="*/ 259 w 259"/>
                <a:gd name="T3" fmla="*/ 131 h 131"/>
                <a:gd name="T4" fmla="*/ 259 w 259"/>
                <a:gd name="T5" fmla="*/ 83 h 131"/>
                <a:gd name="T6" fmla="*/ 0 w 259"/>
                <a:gd name="T7" fmla="*/ 0 h 131"/>
                <a:gd name="T8" fmla="*/ 0 w 259"/>
                <a:gd name="T9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31">
                  <a:moveTo>
                    <a:pt x="0" y="44"/>
                  </a:moveTo>
                  <a:lnTo>
                    <a:pt x="259" y="131"/>
                  </a:lnTo>
                  <a:lnTo>
                    <a:pt x="259" y="83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422"/>
            <p:cNvSpPr>
              <a:spLocks/>
            </p:cNvSpPr>
            <p:nvPr/>
          </p:nvSpPr>
          <p:spPr bwMode="auto">
            <a:xfrm>
              <a:off x="11379201" y="5522913"/>
              <a:ext cx="411163" cy="223838"/>
            </a:xfrm>
            <a:custGeom>
              <a:avLst/>
              <a:gdLst>
                <a:gd name="T0" fmla="*/ 0 w 259"/>
                <a:gd name="T1" fmla="*/ 46 h 141"/>
                <a:gd name="T2" fmla="*/ 259 w 259"/>
                <a:gd name="T3" fmla="*/ 141 h 141"/>
                <a:gd name="T4" fmla="*/ 259 w 259"/>
                <a:gd name="T5" fmla="*/ 93 h 141"/>
                <a:gd name="T6" fmla="*/ 0 w 259"/>
                <a:gd name="T7" fmla="*/ 0 h 141"/>
                <a:gd name="T8" fmla="*/ 0 w 259"/>
                <a:gd name="T9" fmla="*/ 4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41">
                  <a:moveTo>
                    <a:pt x="0" y="46"/>
                  </a:moveTo>
                  <a:lnTo>
                    <a:pt x="259" y="141"/>
                  </a:lnTo>
                  <a:lnTo>
                    <a:pt x="259" y="93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423"/>
            <p:cNvSpPr>
              <a:spLocks/>
            </p:cNvSpPr>
            <p:nvPr/>
          </p:nvSpPr>
          <p:spPr bwMode="auto">
            <a:xfrm>
              <a:off x="11379201" y="5605463"/>
              <a:ext cx="411163" cy="231775"/>
            </a:xfrm>
            <a:custGeom>
              <a:avLst/>
              <a:gdLst>
                <a:gd name="T0" fmla="*/ 0 w 259"/>
                <a:gd name="T1" fmla="*/ 47 h 146"/>
                <a:gd name="T2" fmla="*/ 259 w 259"/>
                <a:gd name="T3" fmla="*/ 146 h 146"/>
                <a:gd name="T4" fmla="*/ 259 w 259"/>
                <a:gd name="T5" fmla="*/ 97 h 146"/>
                <a:gd name="T6" fmla="*/ 0 w 259"/>
                <a:gd name="T7" fmla="*/ 0 h 146"/>
                <a:gd name="T8" fmla="*/ 0 w 259"/>
                <a:gd name="T9" fmla="*/ 4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46">
                  <a:moveTo>
                    <a:pt x="0" y="47"/>
                  </a:moveTo>
                  <a:lnTo>
                    <a:pt x="259" y="146"/>
                  </a:lnTo>
                  <a:lnTo>
                    <a:pt x="259" y="97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424"/>
            <p:cNvSpPr>
              <a:spLocks/>
            </p:cNvSpPr>
            <p:nvPr/>
          </p:nvSpPr>
          <p:spPr bwMode="auto">
            <a:xfrm>
              <a:off x="11379201" y="5689601"/>
              <a:ext cx="411163" cy="236538"/>
            </a:xfrm>
            <a:custGeom>
              <a:avLst/>
              <a:gdLst>
                <a:gd name="T0" fmla="*/ 0 w 259"/>
                <a:gd name="T1" fmla="*/ 46 h 149"/>
                <a:gd name="T2" fmla="*/ 259 w 259"/>
                <a:gd name="T3" fmla="*/ 149 h 149"/>
                <a:gd name="T4" fmla="*/ 259 w 259"/>
                <a:gd name="T5" fmla="*/ 101 h 149"/>
                <a:gd name="T6" fmla="*/ 0 w 259"/>
                <a:gd name="T7" fmla="*/ 0 h 149"/>
                <a:gd name="T8" fmla="*/ 0 w 259"/>
                <a:gd name="T9" fmla="*/ 4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49">
                  <a:moveTo>
                    <a:pt x="0" y="46"/>
                  </a:moveTo>
                  <a:lnTo>
                    <a:pt x="259" y="149"/>
                  </a:lnTo>
                  <a:lnTo>
                    <a:pt x="259" y="101"/>
                  </a:lnTo>
                  <a:lnTo>
                    <a:pt x="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426"/>
            <p:cNvSpPr>
              <a:spLocks/>
            </p:cNvSpPr>
            <p:nvPr/>
          </p:nvSpPr>
          <p:spPr bwMode="auto">
            <a:xfrm>
              <a:off x="11379201" y="5868988"/>
              <a:ext cx="411163" cy="250825"/>
            </a:xfrm>
            <a:custGeom>
              <a:avLst/>
              <a:gdLst>
                <a:gd name="T0" fmla="*/ 0 w 259"/>
                <a:gd name="T1" fmla="*/ 45 h 158"/>
                <a:gd name="T2" fmla="*/ 259 w 259"/>
                <a:gd name="T3" fmla="*/ 158 h 158"/>
                <a:gd name="T4" fmla="*/ 259 w 259"/>
                <a:gd name="T5" fmla="*/ 109 h 158"/>
                <a:gd name="T6" fmla="*/ 0 w 259"/>
                <a:gd name="T7" fmla="*/ 0 h 158"/>
                <a:gd name="T8" fmla="*/ 0 w 259"/>
                <a:gd name="T9" fmla="*/ 4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58">
                  <a:moveTo>
                    <a:pt x="0" y="45"/>
                  </a:moveTo>
                  <a:lnTo>
                    <a:pt x="259" y="158"/>
                  </a:lnTo>
                  <a:lnTo>
                    <a:pt x="259" y="109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428"/>
            <p:cNvSpPr>
              <a:spLocks/>
            </p:cNvSpPr>
            <p:nvPr/>
          </p:nvSpPr>
          <p:spPr bwMode="auto">
            <a:xfrm>
              <a:off x="11379201" y="6035676"/>
              <a:ext cx="411163" cy="263525"/>
            </a:xfrm>
            <a:custGeom>
              <a:avLst/>
              <a:gdLst>
                <a:gd name="T0" fmla="*/ 0 w 259"/>
                <a:gd name="T1" fmla="*/ 45 h 166"/>
                <a:gd name="T2" fmla="*/ 259 w 259"/>
                <a:gd name="T3" fmla="*/ 166 h 166"/>
                <a:gd name="T4" fmla="*/ 259 w 259"/>
                <a:gd name="T5" fmla="*/ 117 h 166"/>
                <a:gd name="T6" fmla="*/ 0 w 259"/>
                <a:gd name="T7" fmla="*/ 0 h 166"/>
                <a:gd name="T8" fmla="*/ 0 w 259"/>
                <a:gd name="T9" fmla="*/ 4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66">
                  <a:moveTo>
                    <a:pt x="0" y="45"/>
                  </a:moveTo>
                  <a:lnTo>
                    <a:pt x="259" y="166"/>
                  </a:lnTo>
                  <a:lnTo>
                    <a:pt x="259" y="117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430"/>
            <p:cNvSpPr>
              <a:spLocks/>
            </p:cNvSpPr>
            <p:nvPr/>
          </p:nvSpPr>
          <p:spPr bwMode="auto">
            <a:xfrm>
              <a:off x="11379201" y="6202363"/>
              <a:ext cx="411163" cy="276225"/>
            </a:xfrm>
            <a:custGeom>
              <a:avLst/>
              <a:gdLst>
                <a:gd name="T0" fmla="*/ 0 w 259"/>
                <a:gd name="T1" fmla="*/ 45 h 174"/>
                <a:gd name="T2" fmla="*/ 259 w 259"/>
                <a:gd name="T3" fmla="*/ 174 h 174"/>
                <a:gd name="T4" fmla="*/ 259 w 259"/>
                <a:gd name="T5" fmla="*/ 125 h 174"/>
                <a:gd name="T6" fmla="*/ 0 w 259"/>
                <a:gd name="T7" fmla="*/ 0 h 174"/>
                <a:gd name="T8" fmla="*/ 0 w 259"/>
                <a:gd name="T9" fmla="*/ 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74">
                  <a:moveTo>
                    <a:pt x="0" y="45"/>
                  </a:moveTo>
                  <a:lnTo>
                    <a:pt x="259" y="174"/>
                  </a:lnTo>
                  <a:lnTo>
                    <a:pt x="259" y="125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Rectangle 431"/>
            <p:cNvSpPr>
              <a:spLocks noChangeArrowheads="1"/>
            </p:cNvSpPr>
            <p:nvPr/>
          </p:nvSpPr>
          <p:spPr bwMode="auto">
            <a:xfrm>
              <a:off x="6686551" y="3136901"/>
              <a:ext cx="548640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Rectangle 432"/>
            <p:cNvSpPr>
              <a:spLocks noChangeArrowheads="1"/>
            </p:cNvSpPr>
            <p:nvPr/>
          </p:nvSpPr>
          <p:spPr bwMode="auto">
            <a:xfrm>
              <a:off x="6686551" y="3225801"/>
              <a:ext cx="548640" cy="65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266"/>
            <p:cNvSpPr>
              <a:spLocks noChangeArrowheads="1"/>
            </p:cNvSpPr>
            <p:nvPr/>
          </p:nvSpPr>
          <p:spPr bwMode="auto">
            <a:xfrm>
              <a:off x="6686552" y="3328988"/>
              <a:ext cx="392247" cy="65088"/>
            </a:xfrm>
            <a:custGeom>
              <a:avLst/>
              <a:gdLst>
                <a:gd name="connsiteX0" fmla="*/ 0 w 392247"/>
                <a:gd name="connsiteY0" fmla="*/ 0 h 65088"/>
                <a:gd name="connsiteX1" fmla="*/ 392247 w 392247"/>
                <a:gd name="connsiteY1" fmla="*/ 0 h 65088"/>
                <a:gd name="connsiteX2" fmla="*/ 294991 w 392247"/>
                <a:gd name="connsiteY2" fmla="*/ 38100 h 65088"/>
                <a:gd name="connsiteX3" fmla="*/ 294991 w 392247"/>
                <a:gd name="connsiteY3" fmla="*/ 65088 h 65088"/>
                <a:gd name="connsiteX4" fmla="*/ 0 w 392247"/>
                <a:gd name="connsiteY4" fmla="*/ 65088 h 6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47" h="65088">
                  <a:moveTo>
                    <a:pt x="0" y="0"/>
                  </a:moveTo>
                  <a:lnTo>
                    <a:pt x="392247" y="0"/>
                  </a:lnTo>
                  <a:lnTo>
                    <a:pt x="294991" y="38100"/>
                  </a:lnTo>
                  <a:lnTo>
                    <a:pt x="294991" y="65088"/>
                  </a:lnTo>
                  <a:lnTo>
                    <a:pt x="0" y="650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Rectangle 434"/>
            <p:cNvSpPr>
              <a:spLocks noChangeArrowheads="1"/>
            </p:cNvSpPr>
            <p:nvPr/>
          </p:nvSpPr>
          <p:spPr bwMode="auto">
            <a:xfrm>
              <a:off x="6686551" y="3419476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Rectangle 435"/>
            <p:cNvSpPr>
              <a:spLocks noChangeArrowheads="1"/>
            </p:cNvSpPr>
            <p:nvPr/>
          </p:nvSpPr>
          <p:spPr bwMode="auto">
            <a:xfrm>
              <a:off x="6686551" y="3521076"/>
              <a:ext cx="292608" cy="65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Rectangle 436"/>
            <p:cNvSpPr>
              <a:spLocks noChangeArrowheads="1"/>
            </p:cNvSpPr>
            <p:nvPr/>
          </p:nvSpPr>
          <p:spPr bwMode="auto">
            <a:xfrm>
              <a:off x="6686551" y="3611563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Rectangle 438"/>
            <p:cNvSpPr>
              <a:spLocks noChangeArrowheads="1"/>
            </p:cNvSpPr>
            <p:nvPr/>
          </p:nvSpPr>
          <p:spPr bwMode="auto">
            <a:xfrm>
              <a:off x="6686551" y="3803651"/>
              <a:ext cx="292608" cy="65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Rectangle 439"/>
            <p:cNvSpPr>
              <a:spLocks noChangeArrowheads="1"/>
            </p:cNvSpPr>
            <p:nvPr/>
          </p:nvSpPr>
          <p:spPr bwMode="auto">
            <a:xfrm>
              <a:off x="6686551" y="3906838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Rectangle 440"/>
            <p:cNvSpPr>
              <a:spLocks noChangeArrowheads="1"/>
            </p:cNvSpPr>
            <p:nvPr/>
          </p:nvSpPr>
          <p:spPr bwMode="auto">
            <a:xfrm>
              <a:off x="6686551" y="3995738"/>
              <a:ext cx="292608" cy="65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Rectangle 441"/>
            <p:cNvSpPr>
              <a:spLocks noChangeArrowheads="1"/>
            </p:cNvSpPr>
            <p:nvPr/>
          </p:nvSpPr>
          <p:spPr bwMode="auto">
            <a:xfrm>
              <a:off x="6686551" y="4098926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Rectangle 442"/>
            <p:cNvSpPr>
              <a:spLocks noChangeArrowheads="1"/>
            </p:cNvSpPr>
            <p:nvPr/>
          </p:nvSpPr>
          <p:spPr bwMode="auto">
            <a:xfrm>
              <a:off x="6686551" y="4189413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Rectangle 444"/>
            <p:cNvSpPr>
              <a:spLocks noChangeArrowheads="1"/>
            </p:cNvSpPr>
            <p:nvPr/>
          </p:nvSpPr>
          <p:spPr bwMode="auto">
            <a:xfrm>
              <a:off x="6686551" y="4381501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Rectangle 445"/>
            <p:cNvSpPr>
              <a:spLocks noChangeArrowheads="1"/>
            </p:cNvSpPr>
            <p:nvPr/>
          </p:nvSpPr>
          <p:spPr bwMode="auto">
            <a:xfrm>
              <a:off x="6686551" y="4483101"/>
              <a:ext cx="292608" cy="65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Rectangle 446"/>
            <p:cNvSpPr>
              <a:spLocks noChangeArrowheads="1"/>
            </p:cNvSpPr>
            <p:nvPr/>
          </p:nvSpPr>
          <p:spPr bwMode="auto">
            <a:xfrm>
              <a:off x="6686551" y="4573588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Rectangle 447"/>
            <p:cNvSpPr>
              <a:spLocks noChangeArrowheads="1"/>
            </p:cNvSpPr>
            <p:nvPr/>
          </p:nvSpPr>
          <p:spPr bwMode="auto">
            <a:xfrm>
              <a:off x="6686551" y="4676776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Rectangle 449"/>
            <p:cNvSpPr>
              <a:spLocks noChangeArrowheads="1"/>
            </p:cNvSpPr>
            <p:nvPr/>
          </p:nvSpPr>
          <p:spPr bwMode="auto">
            <a:xfrm>
              <a:off x="6686551" y="4868863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Rectangle 450"/>
            <p:cNvSpPr>
              <a:spLocks noChangeArrowheads="1"/>
            </p:cNvSpPr>
            <p:nvPr/>
          </p:nvSpPr>
          <p:spPr bwMode="auto">
            <a:xfrm>
              <a:off x="6686551" y="4957763"/>
              <a:ext cx="292608" cy="65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Rectangle 451"/>
            <p:cNvSpPr>
              <a:spLocks noChangeArrowheads="1"/>
            </p:cNvSpPr>
            <p:nvPr/>
          </p:nvSpPr>
          <p:spPr bwMode="auto">
            <a:xfrm>
              <a:off x="6686551" y="5060951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Rectangle 452"/>
            <p:cNvSpPr>
              <a:spLocks noChangeArrowheads="1"/>
            </p:cNvSpPr>
            <p:nvPr/>
          </p:nvSpPr>
          <p:spPr bwMode="auto">
            <a:xfrm>
              <a:off x="6686551" y="5151438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Rectangle 453"/>
            <p:cNvSpPr>
              <a:spLocks noChangeArrowheads="1"/>
            </p:cNvSpPr>
            <p:nvPr/>
          </p:nvSpPr>
          <p:spPr bwMode="auto">
            <a:xfrm>
              <a:off x="6686551" y="5253038"/>
              <a:ext cx="292608" cy="65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Rectangle 454"/>
            <p:cNvSpPr>
              <a:spLocks noChangeArrowheads="1"/>
            </p:cNvSpPr>
            <p:nvPr/>
          </p:nvSpPr>
          <p:spPr bwMode="auto">
            <a:xfrm>
              <a:off x="6686551" y="5343526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Rectangle 456"/>
            <p:cNvSpPr>
              <a:spLocks noChangeArrowheads="1"/>
            </p:cNvSpPr>
            <p:nvPr/>
          </p:nvSpPr>
          <p:spPr bwMode="auto">
            <a:xfrm>
              <a:off x="6686551" y="5535613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Rectangle 458"/>
            <p:cNvSpPr>
              <a:spLocks noChangeArrowheads="1"/>
            </p:cNvSpPr>
            <p:nvPr/>
          </p:nvSpPr>
          <p:spPr bwMode="auto">
            <a:xfrm>
              <a:off x="6686551" y="5727701"/>
              <a:ext cx="292608" cy="65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Rectangle 460"/>
            <p:cNvSpPr>
              <a:spLocks noChangeArrowheads="1"/>
            </p:cNvSpPr>
            <p:nvPr/>
          </p:nvSpPr>
          <p:spPr bwMode="auto">
            <a:xfrm>
              <a:off x="6686551" y="5919788"/>
              <a:ext cx="292608" cy="65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Rectangle 461"/>
            <p:cNvSpPr>
              <a:spLocks noChangeArrowheads="1"/>
            </p:cNvSpPr>
            <p:nvPr/>
          </p:nvSpPr>
          <p:spPr bwMode="auto">
            <a:xfrm>
              <a:off x="6686551" y="6022976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Rectangle 462"/>
            <p:cNvSpPr>
              <a:spLocks noChangeArrowheads="1"/>
            </p:cNvSpPr>
            <p:nvPr/>
          </p:nvSpPr>
          <p:spPr bwMode="auto">
            <a:xfrm>
              <a:off x="6686551" y="6113463"/>
              <a:ext cx="29260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63"/>
            <p:cNvSpPr>
              <a:spLocks/>
            </p:cNvSpPr>
            <p:nvPr/>
          </p:nvSpPr>
          <p:spPr bwMode="auto">
            <a:xfrm>
              <a:off x="6635751" y="3136901"/>
              <a:ext cx="50800" cy="138113"/>
            </a:xfrm>
            <a:custGeom>
              <a:avLst/>
              <a:gdLst>
                <a:gd name="T0" fmla="*/ 0 w 32"/>
                <a:gd name="T1" fmla="*/ 87 h 87"/>
                <a:gd name="T2" fmla="*/ 32 w 32"/>
                <a:gd name="T3" fmla="*/ 40 h 87"/>
                <a:gd name="T4" fmla="*/ 32 w 32"/>
                <a:gd name="T5" fmla="*/ 0 h 87"/>
                <a:gd name="T6" fmla="*/ 0 w 32"/>
                <a:gd name="T7" fmla="*/ 50 h 87"/>
                <a:gd name="T8" fmla="*/ 0 w 32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7">
                  <a:moveTo>
                    <a:pt x="0" y="87"/>
                  </a:moveTo>
                  <a:lnTo>
                    <a:pt x="32" y="40"/>
                  </a:lnTo>
                  <a:lnTo>
                    <a:pt x="32" y="0"/>
                  </a:lnTo>
                  <a:lnTo>
                    <a:pt x="0" y="5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64"/>
            <p:cNvSpPr>
              <a:spLocks/>
            </p:cNvSpPr>
            <p:nvPr/>
          </p:nvSpPr>
          <p:spPr bwMode="auto">
            <a:xfrm>
              <a:off x="6635751" y="3225801"/>
              <a:ext cx="50800" cy="125413"/>
            </a:xfrm>
            <a:custGeom>
              <a:avLst/>
              <a:gdLst>
                <a:gd name="T0" fmla="*/ 0 w 32"/>
                <a:gd name="T1" fmla="*/ 79 h 79"/>
                <a:gd name="T2" fmla="*/ 32 w 32"/>
                <a:gd name="T3" fmla="*/ 41 h 79"/>
                <a:gd name="T4" fmla="*/ 32 w 32"/>
                <a:gd name="T5" fmla="*/ 0 h 79"/>
                <a:gd name="T6" fmla="*/ 0 w 32"/>
                <a:gd name="T7" fmla="*/ 45 h 79"/>
                <a:gd name="T8" fmla="*/ 0 w 32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9">
                  <a:moveTo>
                    <a:pt x="0" y="79"/>
                  </a:moveTo>
                  <a:lnTo>
                    <a:pt x="32" y="41"/>
                  </a:lnTo>
                  <a:lnTo>
                    <a:pt x="32" y="0"/>
                  </a:lnTo>
                  <a:lnTo>
                    <a:pt x="0" y="45"/>
                  </a:lnTo>
                  <a:lnTo>
                    <a:pt x="0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65"/>
            <p:cNvSpPr>
              <a:spLocks/>
            </p:cNvSpPr>
            <p:nvPr/>
          </p:nvSpPr>
          <p:spPr bwMode="auto">
            <a:xfrm>
              <a:off x="6635751" y="3328988"/>
              <a:ext cx="50800" cy="112713"/>
            </a:xfrm>
            <a:custGeom>
              <a:avLst/>
              <a:gdLst>
                <a:gd name="T0" fmla="*/ 0 w 32"/>
                <a:gd name="T1" fmla="*/ 71 h 71"/>
                <a:gd name="T2" fmla="*/ 32 w 32"/>
                <a:gd name="T3" fmla="*/ 41 h 71"/>
                <a:gd name="T4" fmla="*/ 32 w 32"/>
                <a:gd name="T5" fmla="*/ 0 h 71"/>
                <a:gd name="T6" fmla="*/ 0 w 32"/>
                <a:gd name="T7" fmla="*/ 36 h 71"/>
                <a:gd name="T8" fmla="*/ 0 w 32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1">
                  <a:moveTo>
                    <a:pt x="0" y="71"/>
                  </a:moveTo>
                  <a:lnTo>
                    <a:pt x="32" y="41"/>
                  </a:lnTo>
                  <a:lnTo>
                    <a:pt x="32" y="0"/>
                  </a:lnTo>
                  <a:lnTo>
                    <a:pt x="0" y="36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66"/>
            <p:cNvSpPr>
              <a:spLocks/>
            </p:cNvSpPr>
            <p:nvPr/>
          </p:nvSpPr>
          <p:spPr bwMode="auto">
            <a:xfrm>
              <a:off x="6635751" y="3419476"/>
              <a:ext cx="50800" cy="101600"/>
            </a:xfrm>
            <a:custGeom>
              <a:avLst/>
              <a:gdLst>
                <a:gd name="T0" fmla="*/ 0 w 32"/>
                <a:gd name="T1" fmla="*/ 64 h 64"/>
                <a:gd name="T2" fmla="*/ 32 w 32"/>
                <a:gd name="T3" fmla="*/ 40 h 64"/>
                <a:gd name="T4" fmla="*/ 32 w 32"/>
                <a:gd name="T5" fmla="*/ 0 h 64"/>
                <a:gd name="T6" fmla="*/ 0 w 32"/>
                <a:gd name="T7" fmla="*/ 28 h 64"/>
                <a:gd name="T8" fmla="*/ 0 w 32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4">
                  <a:moveTo>
                    <a:pt x="0" y="64"/>
                  </a:moveTo>
                  <a:lnTo>
                    <a:pt x="32" y="40"/>
                  </a:lnTo>
                  <a:lnTo>
                    <a:pt x="32" y="0"/>
                  </a:lnTo>
                  <a:lnTo>
                    <a:pt x="0" y="28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67"/>
            <p:cNvSpPr>
              <a:spLocks/>
            </p:cNvSpPr>
            <p:nvPr/>
          </p:nvSpPr>
          <p:spPr bwMode="auto">
            <a:xfrm>
              <a:off x="6635751" y="3521076"/>
              <a:ext cx="50800" cy="90488"/>
            </a:xfrm>
            <a:custGeom>
              <a:avLst/>
              <a:gdLst>
                <a:gd name="T0" fmla="*/ 0 w 32"/>
                <a:gd name="T1" fmla="*/ 57 h 57"/>
                <a:gd name="T2" fmla="*/ 32 w 32"/>
                <a:gd name="T3" fmla="*/ 41 h 57"/>
                <a:gd name="T4" fmla="*/ 32 w 32"/>
                <a:gd name="T5" fmla="*/ 0 h 57"/>
                <a:gd name="T6" fmla="*/ 0 w 32"/>
                <a:gd name="T7" fmla="*/ 21 h 57"/>
                <a:gd name="T8" fmla="*/ 0 w 32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7">
                  <a:moveTo>
                    <a:pt x="0" y="57"/>
                  </a:moveTo>
                  <a:lnTo>
                    <a:pt x="32" y="41"/>
                  </a:lnTo>
                  <a:lnTo>
                    <a:pt x="32" y="0"/>
                  </a:lnTo>
                  <a:lnTo>
                    <a:pt x="0" y="21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68"/>
            <p:cNvSpPr>
              <a:spLocks/>
            </p:cNvSpPr>
            <p:nvPr/>
          </p:nvSpPr>
          <p:spPr bwMode="auto">
            <a:xfrm>
              <a:off x="6635751" y="3611563"/>
              <a:ext cx="50800" cy="76200"/>
            </a:xfrm>
            <a:custGeom>
              <a:avLst/>
              <a:gdLst>
                <a:gd name="T0" fmla="*/ 0 w 32"/>
                <a:gd name="T1" fmla="*/ 48 h 48"/>
                <a:gd name="T2" fmla="*/ 30 w 32"/>
                <a:gd name="T3" fmla="*/ 40 h 48"/>
                <a:gd name="T4" fmla="*/ 32 w 32"/>
                <a:gd name="T5" fmla="*/ 0 h 48"/>
                <a:gd name="T6" fmla="*/ 0 w 32"/>
                <a:gd name="T7" fmla="*/ 14 h 48"/>
                <a:gd name="T8" fmla="*/ 0 w 32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8">
                  <a:moveTo>
                    <a:pt x="0" y="48"/>
                  </a:moveTo>
                  <a:lnTo>
                    <a:pt x="30" y="40"/>
                  </a:lnTo>
                  <a:lnTo>
                    <a:pt x="32" y="0"/>
                  </a:lnTo>
                  <a:lnTo>
                    <a:pt x="0" y="1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70"/>
            <p:cNvSpPr>
              <a:spLocks/>
            </p:cNvSpPr>
            <p:nvPr/>
          </p:nvSpPr>
          <p:spPr bwMode="auto">
            <a:xfrm>
              <a:off x="6635751" y="3805239"/>
              <a:ext cx="50800" cy="63500"/>
            </a:xfrm>
            <a:custGeom>
              <a:avLst/>
              <a:gdLst>
                <a:gd name="T0" fmla="*/ 0 w 32"/>
                <a:gd name="T1" fmla="*/ 36 h 40"/>
                <a:gd name="T2" fmla="*/ 32 w 32"/>
                <a:gd name="T3" fmla="*/ 40 h 40"/>
                <a:gd name="T4" fmla="*/ 32 w 32"/>
                <a:gd name="T5" fmla="*/ 0 h 40"/>
                <a:gd name="T6" fmla="*/ 0 w 32"/>
                <a:gd name="T7" fmla="*/ 0 h 40"/>
                <a:gd name="T8" fmla="*/ 0 w 32"/>
                <a:gd name="T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0">
                  <a:moveTo>
                    <a:pt x="0" y="36"/>
                  </a:moveTo>
                  <a:lnTo>
                    <a:pt x="32" y="4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1"/>
            <p:cNvSpPr>
              <a:spLocks/>
            </p:cNvSpPr>
            <p:nvPr/>
          </p:nvSpPr>
          <p:spPr bwMode="auto">
            <a:xfrm>
              <a:off x="6635751" y="3894138"/>
              <a:ext cx="50800" cy="76200"/>
            </a:xfrm>
            <a:custGeom>
              <a:avLst/>
              <a:gdLst>
                <a:gd name="T0" fmla="*/ 0 w 32"/>
                <a:gd name="T1" fmla="*/ 36 h 48"/>
                <a:gd name="T2" fmla="*/ 32 w 32"/>
                <a:gd name="T3" fmla="*/ 48 h 48"/>
                <a:gd name="T4" fmla="*/ 32 w 32"/>
                <a:gd name="T5" fmla="*/ 8 h 48"/>
                <a:gd name="T6" fmla="*/ 0 w 32"/>
                <a:gd name="T7" fmla="*/ 0 h 48"/>
                <a:gd name="T8" fmla="*/ 0 w 32"/>
                <a:gd name="T9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8">
                  <a:moveTo>
                    <a:pt x="0" y="36"/>
                  </a:moveTo>
                  <a:lnTo>
                    <a:pt x="32" y="48"/>
                  </a:lnTo>
                  <a:lnTo>
                    <a:pt x="32" y="8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2"/>
            <p:cNvSpPr>
              <a:spLocks/>
            </p:cNvSpPr>
            <p:nvPr/>
          </p:nvSpPr>
          <p:spPr bwMode="auto">
            <a:xfrm>
              <a:off x="6635751" y="3973513"/>
              <a:ext cx="50800" cy="87313"/>
            </a:xfrm>
            <a:custGeom>
              <a:avLst/>
              <a:gdLst>
                <a:gd name="T0" fmla="*/ 0 w 32"/>
                <a:gd name="T1" fmla="*/ 37 h 55"/>
                <a:gd name="T2" fmla="*/ 32 w 32"/>
                <a:gd name="T3" fmla="*/ 55 h 55"/>
                <a:gd name="T4" fmla="*/ 32 w 32"/>
                <a:gd name="T5" fmla="*/ 14 h 55"/>
                <a:gd name="T6" fmla="*/ 0 w 32"/>
                <a:gd name="T7" fmla="*/ 0 h 55"/>
                <a:gd name="T8" fmla="*/ 0 w 32"/>
                <a:gd name="T9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5">
                  <a:moveTo>
                    <a:pt x="0" y="37"/>
                  </a:moveTo>
                  <a:lnTo>
                    <a:pt x="32" y="55"/>
                  </a:lnTo>
                  <a:lnTo>
                    <a:pt x="32" y="14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73"/>
            <p:cNvSpPr>
              <a:spLocks/>
            </p:cNvSpPr>
            <p:nvPr/>
          </p:nvSpPr>
          <p:spPr bwMode="auto">
            <a:xfrm>
              <a:off x="6635751" y="4064001"/>
              <a:ext cx="50800" cy="98425"/>
            </a:xfrm>
            <a:custGeom>
              <a:avLst/>
              <a:gdLst>
                <a:gd name="T0" fmla="*/ 0 w 32"/>
                <a:gd name="T1" fmla="*/ 36 h 62"/>
                <a:gd name="T2" fmla="*/ 32 w 32"/>
                <a:gd name="T3" fmla="*/ 62 h 62"/>
                <a:gd name="T4" fmla="*/ 32 w 32"/>
                <a:gd name="T5" fmla="*/ 22 h 62"/>
                <a:gd name="T6" fmla="*/ 0 w 32"/>
                <a:gd name="T7" fmla="*/ 0 h 62"/>
                <a:gd name="T8" fmla="*/ 0 w 32"/>
                <a:gd name="T9" fmla="*/ 3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2">
                  <a:moveTo>
                    <a:pt x="0" y="36"/>
                  </a:moveTo>
                  <a:lnTo>
                    <a:pt x="32" y="6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74"/>
            <p:cNvSpPr>
              <a:spLocks/>
            </p:cNvSpPr>
            <p:nvPr/>
          </p:nvSpPr>
          <p:spPr bwMode="auto">
            <a:xfrm>
              <a:off x="6635751" y="4140201"/>
              <a:ext cx="50800" cy="109538"/>
            </a:xfrm>
            <a:custGeom>
              <a:avLst/>
              <a:gdLst>
                <a:gd name="T0" fmla="*/ 0 w 32"/>
                <a:gd name="T1" fmla="*/ 35 h 69"/>
                <a:gd name="T2" fmla="*/ 32 w 32"/>
                <a:gd name="T3" fmla="*/ 69 h 69"/>
                <a:gd name="T4" fmla="*/ 32 w 32"/>
                <a:gd name="T5" fmla="*/ 29 h 69"/>
                <a:gd name="T6" fmla="*/ 0 w 32"/>
                <a:gd name="T7" fmla="*/ 0 h 69"/>
                <a:gd name="T8" fmla="*/ 0 w 32"/>
                <a:gd name="T9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9">
                  <a:moveTo>
                    <a:pt x="0" y="35"/>
                  </a:moveTo>
                  <a:lnTo>
                    <a:pt x="32" y="69"/>
                  </a:lnTo>
                  <a:lnTo>
                    <a:pt x="32" y="29"/>
                  </a:lnTo>
                  <a:lnTo>
                    <a:pt x="0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475"/>
            <p:cNvSpPr>
              <a:spLocks/>
            </p:cNvSpPr>
            <p:nvPr/>
          </p:nvSpPr>
          <p:spPr bwMode="auto">
            <a:xfrm>
              <a:off x="6635751" y="4230688"/>
              <a:ext cx="50800" cy="122238"/>
            </a:xfrm>
            <a:custGeom>
              <a:avLst/>
              <a:gdLst>
                <a:gd name="T0" fmla="*/ 0 w 32"/>
                <a:gd name="T1" fmla="*/ 34 h 77"/>
                <a:gd name="T2" fmla="*/ 32 w 32"/>
                <a:gd name="T3" fmla="*/ 77 h 77"/>
                <a:gd name="T4" fmla="*/ 32 w 32"/>
                <a:gd name="T5" fmla="*/ 36 h 77"/>
                <a:gd name="T6" fmla="*/ 0 w 32"/>
                <a:gd name="T7" fmla="*/ 0 h 77"/>
                <a:gd name="T8" fmla="*/ 0 w 32"/>
                <a:gd name="T9" fmla="*/ 3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7">
                  <a:moveTo>
                    <a:pt x="0" y="34"/>
                  </a:moveTo>
                  <a:lnTo>
                    <a:pt x="32" y="77"/>
                  </a:lnTo>
                  <a:lnTo>
                    <a:pt x="32" y="36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476"/>
            <p:cNvSpPr>
              <a:spLocks/>
            </p:cNvSpPr>
            <p:nvPr/>
          </p:nvSpPr>
          <p:spPr bwMode="auto">
            <a:xfrm>
              <a:off x="6635751" y="4306888"/>
              <a:ext cx="50800" cy="134938"/>
            </a:xfrm>
            <a:custGeom>
              <a:avLst/>
              <a:gdLst>
                <a:gd name="T0" fmla="*/ 0 w 32"/>
                <a:gd name="T1" fmla="*/ 37 h 85"/>
                <a:gd name="T2" fmla="*/ 32 w 32"/>
                <a:gd name="T3" fmla="*/ 85 h 85"/>
                <a:gd name="T4" fmla="*/ 32 w 32"/>
                <a:gd name="T5" fmla="*/ 45 h 85"/>
                <a:gd name="T6" fmla="*/ 0 w 32"/>
                <a:gd name="T7" fmla="*/ 0 h 85"/>
                <a:gd name="T8" fmla="*/ 0 w 32"/>
                <a:gd name="T9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5">
                  <a:moveTo>
                    <a:pt x="0" y="37"/>
                  </a:moveTo>
                  <a:lnTo>
                    <a:pt x="32" y="85"/>
                  </a:lnTo>
                  <a:lnTo>
                    <a:pt x="32" y="45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477"/>
            <p:cNvSpPr>
              <a:spLocks/>
            </p:cNvSpPr>
            <p:nvPr/>
          </p:nvSpPr>
          <p:spPr bwMode="auto">
            <a:xfrm>
              <a:off x="6635751" y="4397376"/>
              <a:ext cx="50800" cy="147638"/>
            </a:xfrm>
            <a:custGeom>
              <a:avLst/>
              <a:gdLst>
                <a:gd name="T0" fmla="*/ 0 w 32"/>
                <a:gd name="T1" fmla="*/ 36 h 93"/>
                <a:gd name="T2" fmla="*/ 32 w 32"/>
                <a:gd name="T3" fmla="*/ 93 h 93"/>
                <a:gd name="T4" fmla="*/ 32 w 32"/>
                <a:gd name="T5" fmla="*/ 52 h 93"/>
                <a:gd name="T6" fmla="*/ 0 w 32"/>
                <a:gd name="T7" fmla="*/ 0 h 93"/>
                <a:gd name="T8" fmla="*/ 0 w 32"/>
                <a:gd name="T9" fmla="*/ 3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93">
                  <a:moveTo>
                    <a:pt x="0" y="36"/>
                  </a:moveTo>
                  <a:lnTo>
                    <a:pt x="32" y="93"/>
                  </a:lnTo>
                  <a:lnTo>
                    <a:pt x="32" y="52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478"/>
            <p:cNvSpPr>
              <a:spLocks/>
            </p:cNvSpPr>
            <p:nvPr/>
          </p:nvSpPr>
          <p:spPr bwMode="auto">
            <a:xfrm>
              <a:off x="6635751" y="4476751"/>
              <a:ext cx="50800" cy="157163"/>
            </a:xfrm>
            <a:custGeom>
              <a:avLst/>
              <a:gdLst>
                <a:gd name="T0" fmla="*/ 0 w 32"/>
                <a:gd name="T1" fmla="*/ 35 h 99"/>
                <a:gd name="T2" fmla="*/ 32 w 32"/>
                <a:gd name="T3" fmla="*/ 99 h 99"/>
                <a:gd name="T4" fmla="*/ 32 w 32"/>
                <a:gd name="T5" fmla="*/ 59 h 99"/>
                <a:gd name="T6" fmla="*/ 0 w 32"/>
                <a:gd name="T7" fmla="*/ 0 h 99"/>
                <a:gd name="T8" fmla="*/ 0 w 32"/>
                <a:gd name="T9" fmla="*/ 3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99">
                  <a:moveTo>
                    <a:pt x="0" y="35"/>
                  </a:moveTo>
                  <a:lnTo>
                    <a:pt x="32" y="99"/>
                  </a:lnTo>
                  <a:lnTo>
                    <a:pt x="32" y="59"/>
                  </a:lnTo>
                  <a:lnTo>
                    <a:pt x="0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479"/>
            <p:cNvSpPr>
              <a:spLocks/>
            </p:cNvSpPr>
            <p:nvPr/>
          </p:nvSpPr>
          <p:spPr bwMode="auto">
            <a:xfrm>
              <a:off x="6635751" y="4567238"/>
              <a:ext cx="50800" cy="169863"/>
            </a:xfrm>
            <a:custGeom>
              <a:avLst/>
              <a:gdLst>
                <a:gd name="T0" fmla="*/ 0 w 32"/>
                <a:gd name="T1" fmla="*/ 34 h 107"/>
                <a:gd name="T2" fmla="*/ 32 w 32"/>
                <a:gd name="T3" fmla="*/ 107 h 107"/>
                <a:gd name="T4" fmla="*/ 32 w 32"/>
                <a:gd name="T5" fmla="*/ 67 h 107"/>
                <a:gd name="T6" fmla="*/ 0 w 32"/>
                <a:gd name="T7" fmla="*/ 0 h 107"/>
                <a:gd name="T8" fmla="*/ 0 w 32"/>
                <a:gd name="T9" fmla="*/ 3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07">
                  <a:moveTo>
                    <a:pt x="0" y="34"/>
                  </a:moveTo>
                  <a:lnTo>
                    <a:pt x="32" y="107"/>
                  </a:lnTo>
                  <a:lnTo>
                    <a:pt x="32" y="67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481"/>
            <p:cNvSpPr>
              <a:spLocks/>
            </p:cNvSpPr>
            <p:nvPr/>
          </p:nvSpPr>
          <p:spPr bwMode="auto">
            <a:xfrm>
              <a:off x="6635751" y="4733926"/>
              <a:ext cx="50800" cy="192088"/>
            </a:xfrm>
            <a:custGeom>
              <a:avLst/>
              <a:gdLst>
                <a:gd name="T0" fmla="*/ 0 w 32"/>
                <a:gd name="T1" fmla="*/ 36 h 121"/>
                <a:gd name="T2" fmla="*/ 32 w 32"/>
                <a:gd name="T3" fmla="*/ 121 h 121"/>
                <a:gd name="T4" fmla="*/ 32 w 32"/>
                <a:gd name="T5" fmla="*/ 81 h 121"/>
                <a:gd name="T6" fmla="*/ 0 w 32"/>
                <a:gd name="T7" fmla="*/ 0 h 121"/>
                <a:gd name="T8" fmla="*/ 0 w 32"/>
                <a:gd name="T9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21">
                  <a:moveTo>
                    <a:pt x="0" y="36"/>
                  </a:moveTo>
                  <a:lnTo>
                    <a:pt x="32" y="121"/>
                  </a:lnTo>
                  <a:lnTo>
                    <a:pt x="32" y="81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482"/>
            <p:cNvSpPr>
              <a:spLocks/>
            </p:cNvSpPr>
            <p:nvPr/>
          </p:nvSpPr>
          <p:spPr bwMode="auto">
            <a:xfrm>
              <a:off x="6635751" y="4813301"/>
              <a:ext cx="50800" cy="203200"/>
            </a:xfrm>
            <a:custGeom>
              <a:avLst/>
              <a:gdLst>
                <a:gd name="T0" fmla="*/ 0 w 32"/>
                <a:gd name="T1" fmla="*/ 37 h 128"/>
                <a:gd name="T2" fmla="*/ 32 w 32"/>
                <a:gd name="T3" fmla="*/ 128 h 128"/>
                <a:gd name="T4" fmla="*/ 32 w 32"/>
                <a:gd name="T5" fmla="*/ 87 h 128"/>
                <a:gd name="T6" fmla="*/ 0 w 32"/>
                <a:gd name="T7" fmla="*/ 0 h 128"/>
                <a:gd name="T8" fmla="*/ 0 w 32"/>
                <a:gd name="T9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28">
                  <a:moveTo>
                    <a:pt x="0" y="37"/>
                  </a:moveTo>
                  <a:lnTo>
                    <a:pt x="32" y="128"/>
                  </a:lnTo>
                  <a:lnTo>
                    <a:pt x="32" y="87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483"/>
            <p:cNvSpPr>
              <a:spLocks/>
            </p:cNvSpPr>
            <p:nvPr/>
          </p:nvSpPr>
          <p:spPr bwMode="auto">
            <a:xfrm>
              <a:off x="6635751" y="4903788"/>
              <a:ext cx="50800" cy="214313"/>
            </a:xfrm>
            <a:custGeom>
              <a:avLst/>
              <a:gdLst>
                <a:gd name="T0" fmla="*/ 0 w 32"/>
                <a:gd name="T1" fmla="*/ 36 h 135"/>
                <a:gd name="T2" fmla="*/ 32 w 32"/>
                <a:gd name="T3" fmla="*/ 135 h 135"/>
                <a:gd name="T4" fmla="*/ 32 w 32"/>
                <a:gd name="T5" fmla="*/ 95 h 135"/>
                <a:gd name="T6" fmla="*/ 0 w 32"/>
                <a:gd name="T7" fmla="*/ 0 h 135"/>
                <a:gd name="T8" fmla="*/ 0 w 32"/>
                <a:gd name="T9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35">
                  <a:moveTo>
                    <a:pt x="0" y="36"/>
                  </a:moveTo>
                  <a:lnTo>
                    <a:pt x="32" y="135"/>
                  </a:lnTo>
                  <a:lnTo>
                    <a:pt x="32" y="95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484"/>
            <p:cNvSpPr>
              <a:spLocks/>
            </p:cNvSpPr>
            <p:nvPr/>
          </p:nvSpPr>
          <p:spPr bwMode="auto">
            <a:xfrm>
              <a:off x="6635751" y="4984751"/>
              <a:ext cx="50800" cy="223838"/>
            </a:xfrm>
            <a:custGeom>
              <a:avLst/>
              <a:gdLst>
                <a:gd name="T0" fmla="*/ 0 w 32"/>
                <a:gd name="T1" fmla="*/ 34 h 141"/>
                <a:gd name="T2" fmla="*/ 32 w 32"/>
                <a:gd name="T3" fmla="*/ 141 h 141"/>
                <a:gd name="T4" fmla="*/ 32 w 32"/>
                <a:gd name="T5" fmla="*/ 101 h 141"/>
                <a:gd name="T6" fmla="*/ 0 w 32"/>
                <a:gd name="T7" fmla="*/ 0 h 141"/>
                <a:gd name="T8" fmla="*/ 0 w 32"/>
                <a:gd name="T9" fmla="*/ 3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41">
                  <a:moveTo>
                    <a:pt x="0" y="34"/>
                  </a:moveTo>
                  <a:lnTo>
                    <a:pt x="32" y="141"/>
                  </a:lnTo>
                  <a:lnTo>
                    <a:pt x="32" y="101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485"/>
            <p:cNvSpPr>
              <a:spLocks/>
            </p:cNvSpPr>
            <p:nvPr/>
          </p:nvSpPr>
          <p:spPr bwMode="auto">
            <a:xfrm>
              <a:off x="6635751" y="5073651"/>
              <a:ext cx="50800" cy="238125"/>
            </a:xfrm>
            <a:custGeom>
              <a:avLst/>
              <a:gdLst>
                <a:gd name="T0" fmla="*/ 0 w 32"/>
                <a:gd name="T1" fmla="*/ 34 h 150"/>
                <a:gd name="T2" fmla="*/ 32 w 32"/>
                <a:gd name="T3" fmla="*/ 150 h 150"/>
                <a:gd name="T4" fmla="*/ 32 w 32"/>
                <a:gd name="T5" fmla="*/ 109 h 150"/>
                <a:gd name="T6" fmla="*/ 0 w 32"/>
                <a:gd name="T7" fmla="*/ 0 h 150"/>
                <a:gd name="T8" fmla="*/ 0 w 32"/>
                <a:gd name="T9" fmla="*/ 3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0">
                  <a:moveTo>
                    <a:pt x="0" y="34"/>
                  </a:moveTo>
                  <a:lnTo>
                    <a:pt x="32" y="150"/>
                  </a:lnTo>
                  <a:lnTo>
                    <a:pt x="32" y="109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486"/>
            <p:cNvSpPr>
              <a:spLocks/>
            </p:cNvSpPr>
            <p:nvPr/>
          </p:nvSpPr>
          <p:spPr bwMode="auto">
            <a:xfrm>
              <a:off x="6635751" y="5151438"/>
              <a:ext cx="50800" cy="249238"/>
            </a:xfrm>
            <a:custGeom>
              <a:avLst/>
              <a:gdLst>
                <a:gd name="T0" fmla="*/ 0 w 32"/>
                <a:gd name="T1" fmla="*/ 36 h 157"/>
                <a:gd name="T2" fmla="*/ 32 w 32"/>
                <a:gd name="T3" fmla="*/ 157 h 157"/>
                <a:gd name="T4" fmla="*/ 32 w 32"/>
                <a:gd name="T5" fmla="*/ 117 h 157"/>
                <a:gd name="T6" fmla="*/ 0 w 32"/>
                <a:gd name="T7" fmla="*/ 0 h 157"/>
                <a:gd name="T8" fmla="*/ 0 w 32"/>
                <a:gd name="T9" fmla="*/ 3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7">
                  <a:moveTo>
                    <a:pt x="0" y="36"/>
                  </a:moveTo>
                  <a:lnTo>
                    <a:pt x="32" y="157"/>
                  </a:lnTo>
                  <a:lnTo>
                    <a:pt x="32" y="117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487"/>
            <p:cNvSpPr>
              <a:spLocks/>
            </p:cNvSpPr>
            <p:nvPr/>
          </p:nvSpPr>
          <p:spPr bwMode="auto">
            <a:xfrm>
              <a:off x="6635751" y="5240338"/>
              <a:ext cx="50800" cy="263525"/>
            </a:xfrm>
            <a:custGeom>
              <a:avLst/>
              <a:gdLst>
                <a:gd name="T0" fmla="*/ 0 w 32"/>
                <a:gd name="T1" fmla="*/ 37 h 166"/>
                <a:gd name="T2" fmla="*/ 32 w 32"/>
                <a:gd name="T3" fmla="*/ 166 h 166"/>
                <a:gd name="T4" fmla="*/ 32 w 32"/>
                <a:gd name="T5" fmla="*/ 125 h 166"/>
                <a:gd name="T6" fmla="*/ 0 w 32"/>
                <a:gd name="T7" fmla="*/ 0 h 166"/>
                <a:gd name="T8" fmla="*/ 0 w 32"/>
                <a:gd name="T9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6">
                  <a:moveTo>
                    <a:pt x="0" y="37"/>
                  </a:moveTo>
                  <a:lnTo>
                    <a:pt x="32" y="166"/>
                  </a:lnTo>
                  <a:lnTo>
                    <a:pt x="32" y="125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488"/>
            <p:cNvSpPr>
              <a:spLocks/>
            </p:cNvSpPr>
            <p:nvPr/>
          </p:nvSpPr>
          <p:spPr bwMode="auto">
            <a:xfrm>
              <a:off x="6635751" y="5321301"/>
              <a:ext cx="50800" cy="271463"/>
            </a:xfrm>
            <a:custGeom>
              <a:avLst/>
              <a:gdLst>
                <a:gd name="T0" fmla="*/ 0 w 32"/>
                <a:gd name="T1" fmla="*/ 34 h 171"/>
                <a:gd name="T2" fmla="*/ 32 w 32"/>
                <a:gd name="T3" fmla="*/ 171 h 171"/>
                <a:gd name="T4" fmla="*/ 32 w 32"/>
                <a:gd name="T5" fmla="*/ 131 h 171"/>
                <a:gd name="T6" fmla="*/ 0 w 32"/>
                <a:gd name="T7" fmla="*/ 0 h 171"/>
                <a:gd name="T8" fmla="*/ 0 w 32"/>
                <a:gd name="T9" fmla="*/ 3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1">
                  <a:moveTo>
                    <a:pt x="0" y="34"/>
                  </a:moveTo>
                  <a:lnTo>
                    <a:pt x="32" y="171"/>
                  </a:lnTo>
                  <a:lnTo>
                    <a:pt x="32" y="131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490"/>
            <p:cNvSpPr>
              <a:spLocks/>
            </p:cNvSpPr>
            <p:nvPr/>
          </p:nvSpPr>
          <p:spPr bwMode="auto">
            <a:xfrm>
              <a:off x="6635751" y="5487988"/>
              <a:ext cx="50800" cy="295275"/>
            </a:xfrm>
            <a:custGeom>
              <a:avLst/>
              <a:gdLst>
                <a:gd name="T0" fmla="*/ 0 w 32"/>
                <a:gd name="T1" fmla="*/ 36 h 186"/>
                <a:gd name="T2" fmla="*/ 32 w 32"/>
                <a:gd name="T3" fmla="*/ 186 h 186"/>
                <a:gd name="T4" fmla="*/ 32 w 32"/>
                <a:gd name="T5" fmla="*/ 145 h 186"/>
                <a:gd name="T6" fmla="*/ 0 w 32"/>
                <a:gd name="T7" fmla="*/ 0 h 186"/>
                <a:gd name="T8" fmla="*/ 0 w 32"/>
                <a:gd name="T9" fmla="*/ 3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6">
                  <a:moveTo>
                    <a:pt x="0" y="36"/>
                  </a:moveTo>
                  <a:lnTo>
                    <a:pt x="32" y="186"/>
                  </a:lnTo>
                  <a:lnTo>
                    <a:pt x="32" y="145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492"/>
            <p:cNvSpPr>
              <a:spLocks/>
            </p:cNvSpPr>
            <p:nvPr/>
          </p:nvSpPr>
          <p:spPr bwMode="auto">
            <a:xfrm>
              <a:off x="6635751" y="5657851"/>
              <a:ext cx="50800" cy="317500"/>
            </a:xfrm>
            <a:custGeom>
              <a:avLst/>
              <a:gdLst>
                <a:gd name="T0" fmla="*/ 0 w 32"/>
                <a:gd name="T1" fmla="*/ 36 h 200"/>
                <a:gd name="T2" fmla="*/ 32 w 32"/>
                <a:gd name="T3" fmla="*/ 200 h 200"/>
                <a:gd name="T4" fmla="*/ 32 w 32"/>
                <a:gd name="T5" fmla="*/ 159 h 200"/>
                <a:gd name="T6" fmla="*/ 0 w 32"/>
                <a:gd name="T7" fmla="*/ 0 h 200"/>
                <a:gd name="T8" fmla="*/ 0 w 32"/>
                <a:gd name="T9" fmla="*/ 3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0">
                  <a:moveTo>
                    <a:pt x="0" y="36"/>
                  </a:moveTo>
                  <a:lnTo>
                    <a:pt x="32" y="200"/>
                  </a:lnTo>
                  <a:lnTo>
                    <a:pt x="32" y="159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493"/>
            <p:cNvSpPr>
              <a:spLocks/>
            </p:cNvSpPr>
            <p:nvPr/>
          </p:nvSpPr>
          <p:spPr bwMode="auto">
            <a:xfrm>
              <a:off x="6635751" y="5746751"/>
              <a:ext cx="50800" cy="330200"/>
            </a:xfrm>
            <a:custGeom>
              <a:avLst/>
              <a:gdLst>
                <a:gd name="T0" fmla="*/ 0 w 32"/>
                <a:gd name="T1" fmla="*/ 37 h 208"/>
                <a:gd name="T2" fmla="*/ 32 w 32"/>
                <a:gd name="T3" fmla="*/ 208 h 208"/>
                <a:gd name="T4" fmla="*/ 32 w 32"/>
                <a:gd name="T5" fmla="*/ 168 h 208"/>
                <a:gd name="T6" fmla="*/ 0 w 32"/>
                <a:gd name="T7" fmla="*/ 0 h 208"/>
                <a:gd name="T8" fmla="*/ 0 w 32"/>
                <a:gd name="T9" fmla="*/ 3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8">
                  <a:moveTo>
                    <a:pt x="0" y="37"/>
                  </a:moveTo>
                  <a:lnTo>
                    <a:pt x="32" y="208"/>
                  </a:lnTo>
                  <a:lnTo>
                    <a:pt x="32" y="168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494"/>
            <p:cNvSpPr>
              <a:spLocks/>
            </p:cNvSpPr>
            <p:nvPr/>
          </p:nvSpPr>
          <p:spPr bwMode="auto">
            <a:xfrm>
              <a:off x="6635751" y="5827713"/>
              <a:ext cx="50800" cy="339725"/>
            </a:xfrm>
            <a:custGeom>
              <a:avLst/>
              <a:gdLst>
                <a:gd name="T0" fmla="*/ 0 w 32"/>
                <a:gd name="T1" fmla="*/ 34 h 214"/>
                <a:gd name="T2" fmla="*/ 32 w 32"/>
                <a:gd name="T3" fmla="*/ 214 h 214"/>
                <a:gd name="T4" fmla="*/ 32 w 32"/>
                <a:gd name="T5" fmla="*/ 174 h 214"/>
                <a:gd name="T6" fmla="*/ 0 w 32"/>
                <a:gd name="T7" fmla="*/ 0 h 214"/>
                <a:gd name="T8" fmla="*/ 0 w 32"/>
                <a:gd name="T9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4">
                  <a:moveTo>
                    <a:pt x="0" y="34"/>
                  </a:moveTo>
                  <a:lnTo>
                    <a:pt x="32" y="214"/>
                  </a:lnTo>
                  <a:lnTo>
                    <a:pt x="32" y="174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495"/>
            <p:cNvSpPr>
              <a:spLocks/>
            </p:cNvSpPr>
            <p:nvPr/>
          </p:nvSpPr>
          <p:spPr bwMode="auto">
            <a:xfrm>
              <a:off x="6726239" y="2944813"/>
              <a:ext cx="38100" cy="223838"/>
            </a:xfrm>
            <a:custGeom>
              <a:avLst/>
              <a:gdLst>
                <a:gd name="T0" fmla="*/ 0 w 24"/>
                <a:gd name="T1" fmla="*/ 141 h 141"/>
                <a:gd name="T2" fmla="*/ 24 w 24"/>
                <a:gd name="T3" fmla="*/ 115 h 141"/>
                <a:gd name="T4" fmla="*/ 24 w 24"/>
                <a:gd name="T5" fmla="*/ 0 h 141"/>
                <a:gd name="T6" fmla="*/ 0 w 24"/>
                <a:gd name="T7" fmla="*/ 34 h 141"/>
                <a:gd name="T8" fmla="*/ 0 w 24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1">
                  <a:moveTo>
                    <a:pt x="0" y="141"/>
                  </a:moveTo>
                  <a:lnTo>
                    <a:pt x="24" y="115"/>
                  </a:lnTo>
                  <a:lnTo>
                    <a:pt x="24" y="0"/>
                  </a:lnTo>
                  <a:lnTo>
                    <a:pt x="0" y="34"/>
                  </a:lnTo>
                  <a:lnTo>
                    <a:pt x="0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Rectangle 496"/>
            <p:cNvSpPr>
              <a:spLocks noChangeArrowheads="1"/>
            </p:cNvSpPr>
            <p:nvPr/>
          </p:nvSpPr>
          <p:spPr bwMode="auto">
            <a:xfrm>
              <a:off x="6764339" y="2944813"/>
              <a:ext cx="217488" cy="192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Rectangle 497"/>
            <p:cNvSpPr>
              <a:spLocks noChangeArrowheads="1"/>
            </p:cNvSpPr>
            <p:nvPr/>
          </p:nvSpPr>
          <p:spPr bwMode="auto">
            <a:xfrm>
              <a:off x="5840414" y="3303588"/>
              <a:ext cx="628650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Rectangle 498"/>
            <p:cNvSpPr>
              <a:spLocks noChangeArrowheads="1"/>
            </p:cNvSpPr>
            <p:nvPr/>
          </p:nvSpPr>
          <p:spPr bwMode="auto">
            <a:xfrm>
              <a:off x="5840414" y="3406776"/>
              <a:ext cx="628650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Rectangle 499"/>
            <p:cNvSpPr>
              <a:spLocks noChangeArrowheads="1"/>
            </p:cNvSpPr>
            <p:nvPr/>
          </p:nvSpPr>
          <p:spPr bwMode="auto">
            <a:xfrm>
              <a:off x="5840414" y="3521076"/>
              <a:ext cx="628650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Rectangle 500"/>
            <p:cNvSpPr>
              <a:spLocks noChangeArrowheads="1"/>
            </p:cNvSpPr>
            <p:nvPr/>
          </p:nvSpPr>
          <p:spPr bwMode="auto">
            <a:xfrm>
              <a:off x="5726114" y="3649663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Rectangle 502"/>
            <p:cNvSpPr>
              <a:spLocks noChangeArrowheads="1"/>
            </p:cNvSpPr>
            <p:nvPr/>
          </p:nvSpPr>
          <p:spPr bwMode="auto">
            <a:xfrm>
              <a:off x="5726114" y="3906838"/>
              <a:ext cx="858838" cy="101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Rectangle 503"/>
            <p:cNvSpPr>
              <a:spLocks noChangeArrowheads="1"/>
            </p:cNvSpPr>
            <p:nvPr/>
          </p:nvSpPr>
          <p:spPr bwMode="auto">
            <a:xfrm>
              <a:off x="5726114" y="4035426"/>
              <a:ext cx="858838" cy="101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Rectangle 504"/>
            <p:cNvSpPr>
              <a:spLocks noChangeArrowheads="1"/>
            </p:cNvSpPr>
            <p:nvPr/>
          </p:nvSpPr>
          <p:spPr bwMode="auto">
            <a:xfrm>
              <a:off x="5726114" y="4162426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Rectangle 505"/>
            <p:cNvSpPr>
              <a:spLocks noChangeArrowheads="1"/>
            </p:cNvSpPr>
            <p:nvPr/>
          </p:nvSpPr>
          <p:spPr bwMode="auto">
            <a:xfrm>
              <a:off x="5726114" y="4291013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Rectangle 506"/>
            <p:cNvSpPr>
              <a:spLocks noChangeArrowheads="1"/>
            </p:cNvSpPr>
            <p:nvPr/>
          </p:nvSpPr>
          <p:spPr bwMode="auto">
            <a:xfrm>
              <a:off x="5726114" y="4419601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Rectangle 507"/>
            <p:cNvSpPr>
              <a:spLocks noChangeArrowheads="1"/>
            </p:cNvSpPr>
            <p:nvPr/>
          </p:nvSpPr>
          <p:spPr bwMode="auto">
            <a:xfrm>
              <a:off x="5726114" y="4548188"/>
              <a:ext cx="858838" cy="101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Rectangle 508"/>
            <p:cNvSpPr>
              <a:spLocks noChangeArrowheads="1"/>
            </p:cNvSpPr>
            <p:nvPr/>
          </p:nvSpPr>
          <p:spPr bwMode="auto">
            <a:xfrm>
              <a:off x="5726114" y="4740276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Rectangle 509"/>
            <p:cNvSpPr>
              <a:spLocks noChangeArrowheads="1"/>
            </p:cNvSpPr>
            <p:nvPr/>
          </p:nvSpPr>
          <p:spPr bwMode="auto">
            <a:xfrm>
              <a:off x="5726114" y="4868863"/>
              <a:ext cx="858838" cy="101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Rectangle 510"/>
            <p:cNvSpPr>
              <a:spLocks noChangeArrowheads="1"/>
            </p:cNvSpPr>
            <p:nvPr/>
          </p:nvSpPr>
          <p:spPr bwMode="auto">
            <a:xfrm>
              <a:off x="5726114" y="4997451"/>
              <a:ext cx="182880" cy="101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Rectangle 511"/>
            <p:cNvSpPr>
              <a:spLocks noChangeArrowheads="1"/>
            </p:cNvSpPr>
            <p:nvPr/>
          </p:nvSpPr>
          <p:spPr bwMode="auto">
            <a:xfrm>
              <a:off x="5726114" y="5124451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Rectangle 512"/>
            <p:cNvSpPr>
              <a:spLocks noChangeArrowheads="1"/>
            </p:cNvSpPr>
            <p:nvPr/>
          </p:nvSpPr>
          <p:spPr bwMode="auto">
            <a:xfrm>
              <a:off x="5726114" y="5253038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Rectangle 513"/>
            <p:cNvSpPr>
              <a:spLocks noChangeArrowheads="1"/>
            </p:cNvSpPr>
            <p:nvPr/>
          </p:nvSpPr>
          <p:spPr bwMode="auto">
            <a:xfrm>
              <a:off x="5726114" y="5381626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Rectangle 514"/>
            <p:cNvSpPr>
              <a:spLocks noChangeArrowheads="1"/>
            </p:cNvSpPr>
            <p:nvPr/>
          </p:nvSpPr>
          <p:spPr bwMode="auto">
            <a:xfrm>
              <a:off x="5726114" y="5510213"/>
              <a:ext cx="858838" cy="101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Rectangle 515"/>
            <p:cNvSpPr>
              <a:spLocks noChangeArrowheads="1"/>
            </p:cNvSpPr>
            <p:nvPr/>
          </p:nvSpPr>
          <p:spPr bwMode="auto">
            <a:xfrm>
              <a:off x="5726114" y="5638801"/>
              <a:ext cx="858838" cy="101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Rectangle 516"/>
            <p:cNvSpPr>
              <a:spLocks noChangeArrowheads="1"/>
            </p:cNvSpPr>
            <p:nvPr/>
          </p:nvSpPr>
          <p:spPr bwMode="auto">
            <a:xfrm>
              <a:off x="5726114" y="5856288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Rectangle 517"/>
            <p:cNvSpPr>
              <a:spLocks noChangeArrowheads="1"/>
            </p:cNvSpPr>
            <p:nvPr/>
          </p:nvSpPr>
          <p:spPr bwMode="auto">
            <a:xfrm>
              <a:off x="5726114" y="5984876"/>
              <a:ext cx="858838" cy="101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Rectangle 518"/>
            <p:cNvSpPr>
              <a:spLocks noChangeArrowheads="1"/>
            </p:cNvSpPr>
            <p:nvPr/>
          </p:nvSpPr>
          <p:spPr bwMode="auto">
            <a:xfrm>
              <a:off x="5726114" y="6113463"/>
              <a:ext cx="858838" cy="101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Rectangle 520"/>
            <p:cNvSpPr>
              <a:spLocks noChangeArrowheads="1"/>
            </p:cNvSpPr>
            <p:nvPr/>
          </p:nvSpPr>
          <p:spPr bwMode="auto">
            <a:xfrm>
              <a:off x="5726114" y="6369051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Rectangle 521"/>
            <p:cNvSpPr>
              <a:spLocks noChangeArrowheads="1"/>
            </p:cNvSpPr>
            <p:nvPr/>
          </p:nvSpPr>
          <p:spPr bwMode="auto">
            <a:xfrm>
              <a:off x="5726114" y="6497638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Rectangle 524"/>
            <p:cNvSpPr>
              <a:spLocks noChangeArrowheads="1"/>
            </p:cNvSpPr>
            <p:nvPr/>
          </p:nvSpPr>
          <p:spPr bwMode="auto">
            <a:xfrm>
              <a:off x="5726114" y="6850713"/>
              <a:ext cx="858838" cy="1031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Rectangle 525"/>
            <p:cNvSpPr>
              <a:spLocks noChangeArrowheads="1"/>
            </p:cNvSpPr>
            <p:nvPr/>
          </p:nvSpPr>
          <p:spPr bwMode="auto">
            <a:xfrm>
              <a:off x="5059364" y="2790826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Rectangle 526"/>
            <p:cNvSpPr>
              <a:spLocks noChangeArrowheads="1"/>
            </p:cNvSpPr>
            <p:nvPr/>
          </p:nvSpPr>
          <p:spPr bwMode="auto">
            <a:xfrm>
              <a:off x="5059364" y="2944813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Rectangle 527"/>
            <p:cNvSpPr>
              <a:spLocks noChangeArrowheads="1"/>
            </p:cNvSpPr>
            <p:nvPr/>
          </p:nvSpPr>
          <p:spPr bwMode="auto">
            <a:xfrm>
              <a:off x="5059364" y="3111501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Rectangle 529"/>
            <p:cNvSpPr>
              <a:spLocks noChangeArrowheads="1"/>
            </p:cNvSpPr>
            <p:nvPr/>
          </p:nvSpPr>
          <p:spPr bwMode="auto">
            <a:xfrm>
              <a:off x="5059364" y="3432176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Rectangle 531"/>
            <p:cNvSpPr>
              <a:spLocks noChangeArrowheads="1"/>
            </p:cNvSpPr>
            <p:nvPr/>
          </p:nvSpPr>
          <p:spPr bwMode="auto">
            <a:xfrm>
              <a:off x="5059364" y="3740151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Rectangle 532"/>
            <p:cNvSpPr>
              <a:spLocks noChangeArrowheads="1"/>
            </p:cNvSpPr>
            <p:nvPr/>
          </p:nvSpPr>
          <p:spPr bwMode="auto">
            <a:xfrm>
              <a:off x="5059364" y="3906838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Rectangle 533"/>
            <p:cNvSpPr>
              <a:spLocks noChangeArrowheads="1"/>
            </p:cNvSpPr>
            <p:nvPr/>
          </p:nvSpPr>
          <p:spPr bwMode="auto">
            <a:xfrm>
              <a:off x="5059364" y="4060826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Rectangle 534"/>
            <p:cNvSpPr>
              <a:spLocks noChangeArrowheads="1"/>
            </p:cNvSpPr>
            <p:nvPr/>
          </p:nvSpPr>
          <p:spPr bwMode="auto">
            <a:xfrm>
              <a:off x="5059364" y="4227513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Rectangle 535"/>
            <p:cNvSpPr>
              <a:spLocks noChangeArrowheads="1"/>
            </p:cNvSpPr>
            <p:nvPr/>
          </p:nvSpPr>
          <p:spPr bwMode="auto">
            <a:xfrm>
              <a:off x="5059364" y="4381501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Rectangle 536"/>
            <p:cNvSpPr>
              <a:spLocks noChangeArrowheads="1"/>
            </p:cNvSpPr>
            <p:nvPr/>
          </p:nvSpPr>
          <p:spPr bwMode="auto">
            <a:xfrm>
              <a:off x="5059364" y="4548188"/>
              <a:ext cx="255588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Rectangle 537"/>
            <p:cNvSpPr>
              <a:spLocks noChangeArrowheads="1"/>
            </p:cNvSpPr>
            <p:nvPr/>
          </p:nvSpPr>
          <p:spPr bwMode="auto">
            <a:xfrm>
              <a:off x="5059364" y="4702176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Rectangle 538"/>
            <p:cNvSpPr>
              <a:spLocks noChangeArrowheads="1"/>
            </p:cNvSpPr>
            <p:nvPr/>
          </p:nvSpPr>
          <p:spPr bwMode="auto">
            <a:xfrm>
              <a:off x="5059364" y="4856163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Rectangle 540"/>
            <p:cNvSpPr>
              <a:spLocks noChangeArrowheads="1"/>
            </p:cNvSpPr>
            <p:nvPr/>
          </p:nvSpPr>
          <p:spPr bwMode="auto">
            <a:xfrm>
              <a:off x="5059364" y="5176838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Rectangle 541"/>
            <p:cNvSpPr>
              <a:spLocks noChangeArrowheads="1"/>
            </p:cNvSpPr>
            <p:nvPr/>
          </p:nvSpPr>
          <p:spPr bwMode="auto">
            <a:xfrm>
              <a:off x="5059364" y="5343526"/>
              <a:ext cx="255588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Rectangle 542"/>
            <p:cNvSpPr>
              <a:spLocks noChangeArrowheads="1"/>
            </p:cNvSpPr>
            <p:nvPr/>
          </p:nvSpPr>
          <p:spPr bwMode="auto">
            <a:xfrm>
              <a:off x="5059364" y="5497513"/>
              <a:ext cx="255588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543"/>
            <p:cNvSpPr>
              <a:spLocks/>
            </p:cNvSpPr>
            <p:nvPr/>
          </p:nvSpPr>
          <p:spPr bwMode="auto">
            <a:xfrm>
              <a:off x="5314951" y="2794001"/>
              <a:ext cx="115888" cy="198438"/>
            </a:xfrm>
            <a:custGeom>
              <a:avLst/>
              <a:gdLst>
                <a:gd name="T0" fmla="*/ 73 w 73"/>
                <a:gd name="T1" fmla="*/ 125 h 125"/>
                <a:gd name="T2" fmla="*/ 0 w 73"/>
                <a:gd name="T3" fmla="*/ 70 h 125"/>
                <a:gd name="T4" fmla="*/ 0 w 73"/>
                <a:gd name="T5" fmla="*/ 0 h 125"/>
                <a:gd name="T6" fmla="*/ 73 w 73"/>
                <a:gd name="T7" fmla="*/ 60 h 125"/>
                <a:gd name="T8" fmla="*/ 73 w 73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25">
                  <a:moveTo>
                    <a:pt x="73" y="125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73" y="60"/>
                  </a:lnTo>
                  <a:lnTo>
                    <a:pt x="73" y="1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544"/>
            <p:cNvSpPr>
              <a:spLocks/>
            </p:cNvSpPr>
            <p:nvPr/>
          </p:nvSpPr>
          <p:spPr bwMode="auto">
            <a:xfrm>
              <a:off x="5314951" y="2944813"/>
              <a:ext cx="115888" cy="182563"/>
            </a:xfrm>
            <a:custGeom>
              <a:avLst/>
              <a:gdLst>
                <a:gd name="T0" fmla="*/ 73 w 73"/>
                <a:gd name="T1" fmla="*/ 115 h 115"/>
                <a:gd name="T2" fmla="*/ 0 w 73"/>
                <a:gd name="T3" fmla="*/ 72 h 115"/>
                <a:gd name="T4" fmla="*/ 0 w 73"/>
                <a:gd name="T5" fmla="*/ 0 h 115"/>
                <a:gd name="T6" fmla="*/ 73 w 73"/>
                <a:gd name="T7" fmla="*/ 52 h 115"/>
                <a:gd name="T8" fmla="*/ 73 w 73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5">
                  <a:moveTo>
                    <a:pt x="73" y="115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73" y="52"/>
                  </a:lnTo>
                  <a:lnTo>
                    <a:pt x="73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545"/>
            <p:cNvSpPr>
              <a:spLocks/>
            </p:cNvSpPr>
            <p:nvPr/>
          </p:nvSpPr>
          <p:spPr bwMode="auto">
            <a:xfrm>
              <a:off x="5314951" y="3111501"/>
              <a:ext cx="115888" cy="163513"/>
            </a:xfrm>
            <a:custGeom>
              <a:avLst/>
              <a:gdLst>
                <a:gd name="T0" fmla="*/ 73 w 73"/>
                <a:gd name="T1" fmla="*/ 103 h 103"/>
                <a:gd name="T2" fmla="*/ 0 w 73"/>
                <a:gd name="T3" fmla="*/ 72 h 103"/>
                <a:gd name="T4" fmla="*/ 0 w 73"/>
                <a:gd name="T5" fmla="*/ 0 h 103"/>
                <a:gd name="T6" fmla="*/ 73 w 73"/>
                <a:gd name="T7" fmla="*/ 38 h 103"/>
                <a:gd name="T8" fmla="*/ 73 w 7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03">
                  <a:moveTo>
                    <a:pt x="73" y="103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73" y="38"/>
                  </a:lnTo>
                  <a:lnTo>
                    <a:pt x="73" y="1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546"/>
            <p:cNvSpPr>
              <a:spLocks/>
            </p:cNvSpPr>
            <p:nvPr/>
          </p:nvSpPr>
          <p:spPr bwMode="auto">
            <a:xfrm>
              <a:off x="5314951" y="3265488"/>
              <a:ext cx="115888" cy="144463"/>
            </a:xfrm>
            <a:custGeom>
              <a:avLst/>
              <a:gdLst>
                <a:gd name="T0" fmla="*/ 73 w 73"/>
                <a:gd name="T1" fmla="*/ 91 h 91"/>
                <a:gd name="T2" fmla="*/ 0 w 73"/>
                <a:gd name="T3" fmla="*/ 72 h 91"/>
                <a:gd name="T4" fmla="*/ 0 w 73"/>
                <a:gd name="T5" fmla="*/ 0 h 91"/>
                <a:gd name="T6" fmla="*/ 73 w 73"/>
                <a:gd name="T7" fmla="*/ 26 h 91"/>
                <a:gd name="T8" fmla="*/ 73 w 73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91">
                  <a:moveTo>
                    <a:pt x="73" y="91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73" y="26"/>
                  </a:lnTo>
                  <a:lnTo>
                    <a:pt x="73" y="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547"/>
            <p:cNvSpPr>
              <a:spLocks/>
            </p:cNvSpPr>
            <p:nvPr/>
          </p:nvSpPr>
          <p:spPr bwMode="auto">
            <a:xfrm>
              <a:off x="5314951" y="3432176"/>
              <a:ext cx="115888" cy="122238"/>
            </a:xfrm>
            <a:custGeom>
              <a:avLst/>
              <a:gdLst>
                <a:gd name="T0" fmla="*/ 73 w 73"/>
                <a:gd name="T1" fmla="*/ 77 h 77"/>
                <a:gd name="T2" fmla="*/ 0 w 73"/>
                <a:gd name="T3" fmla="*/ 72 h 77"/>
                <a:gd name="T4" fmla="*/ 0 w 73"/>
                <a:gd name="T5" fmla="*/ 0 h 77"/>
                <a:gd name="T6" fmla="*/ 73 w 73"/>
                <a:gd name="T7" fmla="*/ 14 h 77"/>
                <a:gd name="T8" fmla="*/ 73 w 73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7">
                  <a:moveTo>
                    <a:pt x="73" y="77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73" y="14"/>
                  </a:lnTo>
                  <a:lnTo>
                    <a:pt x="73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549"/>
            <p:cNvSpPr>
              <a:spLocks/>
            </p:cNvSpPr>
            <p:nvPr/>
          </p:nvSpPr>
          <p:spPr bwMode="auto">
            <a:xfrm>
              <a:off x="5314951" y="3724276"/>
              <a:ext cx="115888" cy="130175"/>
            </a:xfrm>
            <a:custGeom>
              <a:avLst/>
              <a:gdLst>
                <a:gd name="T0" fmla="*/ 73 w 73"/>
                <a:gd name="T1" fmla="*/ 62 h 82"/>
                <a:gd name="T2" fmla="*/ 0 w 73"/>
                <a:gd name="T3" fmla="*/ 82 h 82"/>
                <a:gd name="T4" fmla="*/ 0 w 73"/>
                <a:gd name="T5" fmla="*/ 10 h 82"/>
                <a:gd name="T6" fmla="*/ 73 w 73"/>
                <a:gd name="T7" fmla="*/ 0 h 82"/>
                <a:gd name="T8" fmla="*/ 73 w 73"/>
                <a:gd name="T9" fmla="*/ 6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2">
                  <a:moveTo>
                    <a:pt x="73" y="62"/>
                  </a:moveTo>
                  <a:lnTo>
                    <a:pt x="0" y="82"/>
                  </a:lnTo>
                  <a:lnTo>
                    <a:pt x="0" y="10"/>
                  </a:lnTo>
                  <a:lnTo>
                    <a:pt x="73" y="0"/>
                  </a:lnTo>
                  <a:lnTo>
                    <a:pt x="73" y="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550"/>
            <p:cNvSpPr>
              <a:spLocks/>
            </p:cNvSpPr>
            <p:nvPr/>
          </p:nvSpPr>
          <p:spPr bwMode="auto">
            <a:xfrm>
              <a:off x="5314951" y="3868738"/>
              <a:ext cx="115888" cy="152400"/>
            </a:xfrm>
            <a:custGeom>
              <a:avLst/>
              <a:gdLst>
                <a:gd name="T0" fmla="*/ 73 w 73"/>
                <a:gd name="T1" fmla="*/ 64 h 96"/>
                <a:gd name="T2" fmla="*/ 0 w 73"/>
                <a:gd name="T3" fmla="*/ 96 h 96"/>
                <a:gd name="T4" fmla="*/ 0 w 73"/>
                <a:gd name="T5" fmla="*/ 24 h 96"/>
                <a:gd name="T6" fmla="*/ 73 w 73"/>
                <a:gd name="T7" fmla="*/ 0 h 96"/>
                <a:gd name="T8" fmla="*/ 73 w 73"/>
                <a:gd name="T9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96">
                  <a:moveTo>
                    <a:pt x="73" y="64"/>
                  </a:moveTo>
                  <a:lnTo>
                    <a:pt x="0" y="96"/>
                  </a:lnTo>
                  <a:lnTo>
                    <a:pt x="0" y="24"/>
                  </a:lnTo>
                  <a:lnTo>
                    <a:pt x="73" y="0"/>
                  </a:lnTo>
                  <a:lnTo>
                    <a:pt x="73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551"/>
            <p:cNvSpPr>
              <a:spLocks/>
            </p:cNvSpPr>
            <p:nvPr/>
          </p:nvSpPr>
          <p:spPr bwMode="auto">
            <a:xfrm>
              <a:off x="5314951" y="4002088"/>
              <a:ext cx="115888" cy="169863"/>
            </a:xfrm>
            <a:custGeom>
              <a:avLst/>
              <a:gdLst>
                <a:gd name="T0" fmla="*/ 73 w 73"/>
                <a:gd name="T1" fmla="*/ 65 h 107"/>
                <a:gd name="T2" fmla="*/ 0 w 73"/>
                <a:gd name="T3" fmla="*/ 107 h 107"/>
                <a:gd name="T4" fmla="*/ 0 w 73"/>
                <a:gd name="T5" fmla="*/ 37 h 107"/>
                <a:gd name="T6" fmla="*/ 73 w 73"/>
                <a:gd name="T7" fmla="*/ 0 h 107"/>
                <a:gd name="T8" fmla="*/ 73 w 73"/>
                <a:gd name="T9" fmla="*/ 6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07">
                  <a:moveTo>
                    <a:pt x="73" y="65"/>
                  </a:moveTo>
                  <a:lnTo>
                    <a:pt x="0" y="107"/>
                  </a:lnTo>
                  <a:lnTo>
                    <a:pt x="0" y="37"/>
                  </a:lnTo>
                  <a:lnTo>
                    <a:pt x="73" y="0"/>
                  </a:lnTo>
                  <a:lnTo>
                    <a:pt x="73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552"/>
            <p:cNvSpPr>
              <a:spLocks/>
            </p:cNvSpPr>
            <p:nvPr/>
          </p:nvSpPr>
          <p:spPr bwMode="auto">
            <a:xfrm>
              <a:off x="5314951" y="4149726"/>
              <a:ext cx="115888" cy="188913"/>
            </a:xfrm>
            <a:custGeom>
              <a:avLst/>
              <a:gdLst>
                <a:gd name="T0" fmla="*/ 73 w 73"/>
                <a:gd name="T1" fmla="*/ 63 h 119"/>
                <a:gd name="T2" fmla="*/ 0 w 73"/>
                <a:gd name="T3" fmla="*/ 119 h 119"/>
                <a:gd name="T4" fmla="*/ 0 w 73"/>
                <a:gd name="T5" fmla="*/ 47 h 119"/>
                <a:gd name="T6" fmla="*/ 73 w 73"/>
                <a:gd name="T7" fmla="*/ 0 h 119"/>
                <a:gd name="T8" fmla="*/ 73 w 73"/>
                <a:gd name="T9" fmla="*/ 6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9">
                  <a:moveTo>
                    <a:pt x="73" y="63"/>
                  </a:moveTo>
                  <a:lnTo>
                    <a:pt x="0" y="119"/>
                  </a:lnTo>
                  <a:lnTo>
                    <a:pt x="0" y="47"/>
                  </a:lnTo>
                  <a:lnTo>
                    <a:pt x="73" y="0"/>
                  </a:lnTo>
                  <a:lnTo>
                    <a:pt x="7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553"/>
            <p:cNvSpPr>
              <a:spLocks/>
            </p:cNvSpPr>
            <p:nvPr/>
          </p:nvSpPr>
          <p:spPr bwMode="auto">
            <a:xfrm>
              <a:off x="5314951" y="4284663"/>
              <a:ext cx="115888" cy="207963"/>
            </a:xfrm>
            <a:custGeom>
              <a:avLst/>
              <a:gdLst>
                <a:gd name="T0" fmla="*/ 73 w 73"/>
                <a:gd name="T1" fmla="*/ 63 h 131"/>
                <a:gd name="T2" fmla="*/ 0 w 73"/>
                <a:gd name="T3" fmla="*/ 131 h 131"/>
                <a:gd name="T4" fmla="*/ 0 w 73"/>
                <a:gd name="T5" fmla="*/ 59 h 131"/>
                <a:gd name="T6" fmla="*/ 73 w 73"/>
                <a:gd name="T7" fmla="*/ 0 h 131"/>
                <a:gd name="T8" fmla="*/ 73 w 73"/>
                <a:gd name="T9" fmla="*/ 6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31">
                  <a:moveTo>
                    <a:pt x="73" y="63"/>
                  </a:moveTo>
                  <a:lnTo>
                    <a:pt x="0" y="131"/>
                  </a:lnTo>
                  <a:lnTo>
                    <a:pt x="0" y="59"/>
                  </a:lnTo>
                  <a:lnTo>
                    <a:pt x="73" y="0"/>
                  </a:lnTo>
                  <a:lnTo>
                    <a:pt x="7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555"/>
            <p:cNvSpPr>
              <a:spLocks/>
            </p:cNvSpPr>
            <p:nvPr/>
          </p:nvSpPr>
          <p:spPr bwMode="auto">
            <a:xfrm>
              <a:off x="5314951" y="4567238"/>
              <a:ext cx="115888" cy="246063"/>
            </a:xfrm>
            <a:custGeom>
              <a:avLst/>
              <a:gdLst>
                <a:gd name="T0" fmla="*/ 73 w 73"/>
                <a:gd name="T1" fmla="*/ 63 h 155"/>
                <a:gd name="T2" fmla="*/ 0 w 73"/>
                <a:gd name="T3" fmla="*/ 155 h 155"/>
                <a:gd name="T4" fmla="*/ 0 w 73"/>
                <a:gd name="T5" fmla="*/ 83 h 155"/>
                <a:gd name="T6" fmla="*/ 73 w 73"/>
                <a:gd name="T7" fmla="*/ 0 h 155"/>
                <a:gd name="T8" fmla="*/ 73 w 73"/>
                <a:gd name="T9" fmla="*/ 6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55">
                  <a:moveTo>
                    <a:pt x="73" y="63"/>
                  </a:moveTo>
                  <a:lnTo>
                    <a:pt x="0" y="155"/>
                  </a:lnTo>
                  <a:lnTo>
                    <a:pt x="0" y="83"/>
                  </a:lnTo>
                  <a:lnTo>
                    <a:pt x="73" y="0"/>
                  </a:lnTo>
                  <a:lnTo>
                    <a:pt x="7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556"/>
            <p:cNvSpPr>
              <a:spLocks/>
            </p:cNvSpPr>
            <p:nvPr/>
          </p:nvSpPr>
          <p:spPr bwMode="auto">
            <a:xfrm>
              <a:off x="5314951" y="4702176"/>
              <a:ext cx="115888" cy="265113"/>
            </a:xfrm>
            <a:custGeom>
              <a:avLst/>
              <a:gdLst>
                <a:gd name="T0" fmla="*/ 73 w 73"/>
                <a:gd name="T1" fmla="*/ 62 h 167"/>
                <a:gd name="T2" fmla="*/ 0 w 73"/>
                <a:gd name="T3" fmla="*/ 167 h 167"/>
                <a:gd name="T4" fmla="*/ 0 w 73"/>
                <a:gd name="T5" fmla="*/ 95 h 167"/>
                <a:gd name="T6" fmla="*/ 73 w 73"/>
                <a:gd name="T7" fmla="*/ 0 h 167"/>
                <a:gd name="T8" fmla="*/ 73 w 73"/>
                <a:gd name="T9" fmla="*/ 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67">
                  <a:moveTo>
                    <a:pt x="73" y="62"/>
                  </a:moveTo>
                  <a:lnTo>
                    <a:pt x="0" y="167"/>
                  </a:lnTo>
                  <a:lnTo>
                    <a:pt x="0" y="95"/>
                  </a:lnTo>
                  <a:lnTo>
                    <a:pt x="73" y="0"/>
                  </a:lnTo>
                  <a:lnTo>
                    <a:pt x="73" y="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558"/>
            <p:cNvSpPr>
              <a:spLocks/>
            </p:cNvSpPr>
            <p:nvPr/>
          </p:nvSpPr>
          <p:spPr bwMode="auto">
            <a:xfrm>
              <a:off x="5314951" y="4981576"/>
              <a:ext cx="115888" cy="306388"/>
            </a:xfrm>
            <a:custGeom>
              <a:avLst/>
              <a:gdLst>
                <a:gd name="T0" fmla="*/ 73 w 73"/>
                <a:gd name="T1" fmla="*/ 64 h 193"/>
                <a:gd name="T2" fmla="*/ 0 w 73"/>
                <a:gd name="T3" fmla="*/ 193 h 193"/>
                <a:gd name="T4" fmla="*/ 0 w 73"/>
                <a:gd name="T5" fmla="*/ 121 h 193"/>
                <a:gd name="T6" fmla="*/ 73 w 73"/>
                <a:gd name="T7" fmla="*/ 0 h 193"/>
                <a:gd name="T8" fmla="*/ 73 w 73"/>
                <a:gd name="T9" fmla="*/ 6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93">
                  <a:moveTo>
                    <a:pt x="73" y="64"/>
                  </a:moveTo>
                  <a:lnTo>
                    <a:pt x="0" y="193"/>
                  </a:lnTo>
                  <a:lnTo>
                    <a:pt x="0" y="121"/>
                  </a:lnTo>
                  <a:lnTo>
                    <a:pt x="73" y="0"/>
                  </a:lnTo>
                  <a:lnTo>
                    <a:pt x="73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559"/>
            <p:cNvSpPr>
              <a:spLocks/>
            </p:cNvSpPr>
            <p:nvPr/>
          </p:nvSpPr>
          <p:spPr bwMode="auto">
            <a:xfrm>
              <a:off x="5314951" y="5127626"/>
              <a:ext cx="115888" cy="323850"/>
            </a:xfrm>
            <a:custGeom>
              <a:avLst/>
              <a:gdLst>
                <a:gd name="T0" fmla="*/ 73 w 73"/>
                <a:gd name="T1" fmla="*/ 63 h 204"/>
                <a:gd name="T2" fmla="*/ 0 w 73"/>
                <a:gd name="T3" fmla="*/ 204 h 204"/>
                <a:gd name="T4" fmla="*/ 0 w 73"/>
                <a:gd name="T5" fmla="*/ 134 h 204"/>
                <a:gd name="T6" fmla="*/ 73 w 73"/>
                <a:gd name="T7" fmla="*/ 0 h 204"/>
                <a:gd name="T8" fmla="*/ 73 w 73"/>
                <a:gd name="T9" fmla="*/ 6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204">
                  <a:moveTo>
                    <a:pt x="73" y="63"/>
                  </a:moveTo>
                  <a:lnTo>
                    <a:pt x="0" y="204"/>
                  </a:lnTo>
                  <a:lnTo>
                    <a:pt x="0" y="134"/>
                  </a:lnTo>
                  <a:lnTo>
                    <a:pt x="73" y="0"/>
                  </a:lnTo>
                  <a:lnTo>
                    <a:pt x="7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560"/>
            <p:cNvSpPr>
              <a:spLocks/>
            </p:cNvSpPr>
            <p:nvPr/>
          </p:nvSpPr>
          <p:spPr bwMode="auto">
            <a:xfrm>
              <a:off x="5314951" y="5262563"/>
              <a:ext cx="115888" cy="346075"/>
            </a:xfrm>
            <a:custGeom>
              <a:avLst/>
              <a:gdLst>
                <a:gd name="T0" fmla="*/ 73 w 73"/>
                <a:gd name="T1" fmla="*/ 63 h 218"/>
                <a:gd name="T2" fmla="*/ 0 w 73"/>
                <a:gd name="T3" fmla="*/ 218 h 218"/>
                <a:gd name="T4" fmla="*/ 0 w 73"/>
                <a:gd name="T5" fmla="*/ 144 h 218"/>
                <a:gd name="T6" fmla="*/ 73 w 73"/>
                <a:gd name="T7" fmla="*/ 0 h 218"/>
                <a:gd name="T8" fmla="*/ 73 w 73"/>
                <a:gd name="T9" fmla="*/ 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218">
                  <a:moveTo>
                    <a:pt x="73" y="63"/>
                  </a:moveTo>
                  <a:lnTo>
                    <a:pt x="0" y="218"/>
                  </a:lnTo>
                  <a:lnTo>
                    <a:pt x="0" y="144"/>
                  </a:lnTo>
                  <a:lnTo>
                    <a:pt x="73" y="0"/>
                  </a:lnTo>
                  <a:lnTo>
                    <a:pt x="7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Rectangle 561"/>
            <p:cNvSpPr>
              <a:spLocks noChangeArrowheads="1"/>
            </p:cNvSpPr>
            <p:nvPr/>
          </p:nvSpPr>
          <p:spPr bwMode="auto">
            <a:xfrm>
              <a:off x="4289426" y="1763713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Rectangle 562"/>
            <p:cNvSpPr>
              <a:spLocks noChangeArrowheads="1"/>
            </p:cNvSpPr>
            <p:nvPr/>
          </p:nvSpPr>
          <p:spPr bwMode="auto">
            <a:xfrm>
              <a:off x="4289426" y="1917701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Rectangle 563"/>
            <p:cNvSpPr>
              <a:spLocks noChangeArrowheads="1"/>
            </p:cNvSpPr>
            <p:nvPr/>
          </p:nvSpPr>
          <p:spPr bwMode="auto">
            <a:xfrm>
              <a:off x="4289426" y="2058988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Rectangle 564"/>
            <p:cNvSpPr>
              <a:spLocks noChangeArrowheads="1"/>
            </p:cNvSpPr>
            <p:nvPr/>
          </p:nvSpPr>
          <p:spPr bwMode="auto">
            <a:xfrm>
              <a:off x="4289426" y="2212976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Rectangle 566"/>
            <p:cNvSpPr>
              <a:spLocks noChangeArrowheads="1"/>
            </p:cNvSpPr>
            <p:nvPr/>
          </p:nvSpPr>
          <p:spPr bwMode="auto">
            <a:xfrm>
              <a:off x="4289426" y="2520951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Rectangle 567"/>
            <p:cNvSpPr>
              <a:spLocks noChangeArrowheads="1"/>
            </p:cNvSpPr>
            <p:nvPr/>
          </p:nvSpPr>
          <p:spPr bwMode="auto">
            <a:xfrm>
              <a:off x="4289426" y="2662238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Rectangle 568"/>
            <p:cNvSpPr>
              <a:spLocks noChangeArrowheads="1"/>
            </p:cNvSpPr>
            <p:nvPr/>
          </p:nvSpPr>
          <p:spPr bwMode="auto">
            <a:xfrm>
              <a:off x="4289426" y="2816226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Rectangle 569"/>
            <p:cNvSpPr>
              <a:spLocks noChangeArrowheads="1"/>
            </p:cNvSpPr>
            <p:nvPr/>
          </p:nvSpPr>
          <p:spPr bwMode="auto">
            <a:xfrm>
              <a:off x="4289426" y="2970213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Rectangle 570"/>
            <p:cNvSpPr>
              <a:spLocks noChangeArrowheads="1"/>
            </p:cNvSpPr>
            <p:nvPr/>
          </p:nvSpPr>
          <p:spPr bwMode="auto">
            <a:xfrm>
              <a:off x="4289426" y="3111501"/>
              <a:ext cx="436563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Rectangle 571"/>
            <p:cNvSpPr>
              <a:spLocks noChangeArrowheads="1"/>
            </p:cNvSpPr>
            <p:nvPr/>
          </p:nvSpPr>
          <p:spPr bwMode="auto">
            <a:xfrm>
              <a:off x="4289426" y="3265488"/>
              <a:ext cx="436563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Rectangle 573"/>
            <p:cNvSpPr>
              <a:spLocks noChangeArrowheads="1"/>
            </p:cNvSpPr>
            <p:nvPr/>
          </p:nvSpPr>
          <p:spPr bwMode="auto">
            <a:xfrm>
              <a:off x="4289426" y="3573463"/>
              <a:ext cx="436563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Rectangle 574"/>
            <p:cNvSpPr>
              <a:spLocks noChangeArrowheads="1"/>
            </p:cNvSpPr>
            <p:nvPr/>
          </p:nvSpPr>
          <p:spPr bwMode="auto">
            <a:xfrm>
              <a:off x="4289426" y="3714751"/>
              <a:ext cx="436563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Rectangle 575"/>
            <p:cNvSpPr>
              <a:spLocks noChangeArrowheads="1"/>
            </p:cNvSpPr>
            <p:nvPr/>
          </p:nvSpPr>
          <p:spPr bwMode="auto">
            <a:xfrm>
              <a:off x="4289426" y="3868738"/>
              <a:ext cx="436563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Rectangle 576"/>
            <p:cNvSpPr>
              <a:spLocks noChangeArrowheads="1"/>
            </p:cNvSpPr>
            <p:nvPr/>
          </p:nvSpPr>
          <p:spPr bwMode="auto">
            <a:xfrm>
              <a:off x="4289426" y="4021138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Rectangle 578"/>
            <p:cNvSpPr>
              <a:spLocks noChangeArrowheads="1"/>
            </p:cNvSpPr>
            <p:nvPr/>
          </p:nvSpPr>
          <p:spPr bwMode="auto">
            <a:xfrm>
              <a:off x="4289426" y="4765676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Rectangle 579"/>
            <p:cNvSpPr>
              <a:spLocks noChangeArrowheads="1"/>
            </p:cNvSpPr>
            <p:nvPr/>
          </p:nvSpPr>
          <p:spPr bwMode="auto">
            <a:xfrm>
              <a:off x="4289426" y="4316413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Rectangle 580"/>
            <p:cNvSpPr>
              <a:spLocks noChangeArrowheads="1"/>
            </p:cNvSpPr>
            <p:nvPr/>
          </p:nvSpPr>
          <p:spPr bwMode="auto">
            <a:xfrm>
              <a:off x="4289426" y="4470401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Rectangle 581"/>
            <p:cNvSpPr>
              <a:spLocks noChangeArrowheads="1"/>
            </p:cNvSpPr>
            <p:nvPr/>
          </p:nvSpPr>
          <p:spPr bwMode="auto">
            <a:xfrm>
              <a:off x="4289426" y="4624388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Rectangle 582"/>
            <p:cNvSpPr>
              <a:spLocks noChangeArrowheads="1"/>
            </p:cNvSpPr>
            <p:nvPr/>
          </p:nvSpPr>
          <p:spPr bwMode="auto">
            <a:xfrm>
              <a:off x="4289426" y="5368926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Rectangle 583"/>
            <p:cNvSpPr>
              <a:spLocks noChangeArrowheads="1"/>
            </p:cNvSpPr>
            <p:nvPr/>
          </p:nvSpPr>
          <p:spPr bwMode="auto">
            <a:xfrm>
              <a:off x="4289426" y="4919663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Rectangle 584"/>
            <p:cNvSpPr>
              <a:spLocks noChangeArrowheads="1"/>
            </p:cNvSpPr>
            <p:nvPr/>
          </p:nvSpPr>
          <p:spPr bwMode="auto">
            <a:xfrm>
              <a:off x="4289426" y="5073651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Rectangle 585"/>
            <p:cNvSpPr>
              <a:spLocks noChangeArrowheads="1"/>
            </p:cNvSpPr>
            <p:nvPr/>
          </p:nvSpPr>
          <p:spPr bwMode="auto">
            <a:xfrm>
              <a:off x="4289426" y="5227638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Rectangle 587"/>
            <p:cNvSpPr>
              <a:spLocks noChangeArrowheads="1"/>
            </p:cNvSpPr>
            <p:nvPr/>
          </p:nvSpPr>
          <p:spPr bwMode="auto">
            <a:xfrm>
              <a:off x="4289426" y="5818188"/>
              <a:ext cx="436563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Rectangle 589"/>
            <p:cNvSpPr>
              <a:spLocks noChangeArrowheads="1"/>
            </p:cNvSpPr>
            <p:nvPr/>
          </p:nvSpPr>
          <p:spPr bwMode="auto">
            <a:xfrm>
              <a:off x="4289426" y="6126163"/>
              <a:ext cx="436563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Rectangle 590"/>
            <p:cNvSpPr>
              <a:spLocks noChangeArrowheads="1"/>
            </p:cNvSpPr>
            <p:nvPr/>
          </p:nvSpPr>
          <p:spPr bwMode="auto">
            <a:xfrm>
              <a:off x="4289426" y="6280151"/>
              <a:ext cx="436563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Rectangle 592"/>
            <p:cNvSpPr>
              <a:spLocks noChangeArrowheads="1"/>
            </p:cNvSpPr>
            <p:nvPr/>
          </p:nvSpPr>
          <p:spPr bwMode="auto">
            <a:xfrm>
              <a:off x="4289426" y="6575426"/>
              <a:ext cx="436563" cy="1143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Rectangle 593"/>
            <p:cNvSpPr>
              <a:spLocks noChangeArrowheads="1"/>
            </p:cNvSpPr>
            <p:nvPr/>
          </p:nvSpPr>
          <p:spPr bwMode="auto">
            <a:xfrm>
              <a:off x="4289426" y="5522913"/>
              <a:ext cx="436563" cy="1158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594"/>
            <p:cNvSpPr>
              <a:spLocks/>
            </p:cNvSpPr>
            <p:nvPr/>
          </p:nvSpPr>
          <p:spPr bwMode="auto">
            <a:xfrm>
              <a:off x="4738689" y="5981701"/>
              <a:ext cx="307975" cy="711200"/>
            </a:xfrm>
            <a:custGeom>
              <a:avLst/>
              <a:gdLst>
                <a:gd name="T0" fmla="*/ 0 w 194"/>
                <a:gd name="T1" fmla="*/ 376 h 448"/>
                <a:gd name="T2" fmla="*/ 194 w 194"/>
                <a:gd name="T3" fmla="*/ 0 h 448"/>
                <a:gd name="T4" fmla="*/ 194 w 194"/>
                <a:gd name="T5" fmla="*/ 58 h 448"/>
                <a:gd name="T6" fmla="*/ 0 w 194"/>
                <a:gd name="T7" fmla="*/ 448 h 448"/>
                <a:gd name="T8" fmla="*/ 0 w 194"/>
                <a:gd name="T9" fmla="*/ 376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448">
                  <a:moveTo>
                    <a:pt x="0" y="376"/>
                  </a:moveTo>
                  <a:lnTo>
                    <a:pt x="194" y="0"/>
                  </a:lnTo>
                  <a:lnTo>
                    <a:pt x="194" y="58"/>
                  </a:lnTo>
                  <a:lnTo>
                    <a:pt x="0" y="448"/>
                  </a:lnTo>
                  <a:lnTo>
                    <a:pt x="0" y="3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596"/>
            <p:cNvSpPr>
              <a:spLocks/>
            </p:cNvSpPr>
            <p:nvPr/>
          </p:nvSpPr>
          <p:spPr bwMode="auto">
            <a:xfrm>
              <a:off x="4738689" y="5746751"/>
              <a:ext cx="307975" cy="650875"/>
            </a:xfrm>
            <a:custGeom>
              <a:avLst/>
              <a:gdLst>
                <a:gd name="T0" fmla="*/ 0 w 194"/>
                <a:gd name="T1" fmla="*/ 338 h 410"/>
                <a:gd name="T2" fmla="*/ 194 w 194"/>
                <a:gd name="T3" fmla="*/ 0 h 410"/>
                <a:gd name="T4" fmla="*/ 194 w 194"/>
                <a:gd name="T5" fmla="*/ 59 h 410"/>
                <a:gd name="T6" fmla="*/ 0 w 194"/>
                <a:gd name="T7" fmla="*/ 410 h 410"/>
                <a:gd name="T8" fmla="*/ 0 w 194"/>
                <a:gd name="T9" fmla="*/ 33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410">
                  <a:moveTo>
                    <a:pt x="0" y="338"/>
                  </a:moveTo>
                  <a:lnTo>
                    <a:pt x="194" y="0"/>
                  </a:lnTo>
                  <a:lnTo>
                    <a:pt x="194" y="59"/>
                  </a:lnTo>
                  <a:lnTo>
                    <a:pt x="0" y="410"/>
                  </a:lnTo>
                  <a:lnTo>
                    <a:pt x="0" y="3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597"/>
            <p:cNvSpPr>
              <a:spLocks/>
            </p:cNvSpPr>
            <p:nvPr/>
          </p:nvSpPr>
          <p:spPr bwMode="auto">
            <a:xfrm>
              <a:off x="4738689" y="5626101"/>
              <a:ext cx="307975" cy="617538"/>
            </a:xfrm>
            <a:custGeom>
              <a:avLst/>
              <a:gdLst>
                <a:gd name="T0" fmla="*/ 0 w 194"/>
                <a:gd name="T1" fmla="*/ 317 h 389"/>
                <a:gd name="T2" fmla="*/ 194 w 194"/>
                <a:gd name="T3" fmla="*/ 0 h 389"/>
                <a:gd name="T4" fmla="*/ 194 w 194"/>
                <a:gd name="T5" fmla="*/ 58 h 389"/>
                <a:gd name="T6" fmla="*/ 0 w 194"/>
                <a:gd name="T7" fmla="*/ 389 h 389"/>
                <a:gd name="T8" fmla="*/ 0 w 194"/>
                <a:gd name="T9" fmla="*/ 317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389">
                  <a:moveTo>
                    <a:pt x="0" y="317"/>
                  </a:moveTo>
                  <a:lnTo>
                    <a:pt x="194" y="0"/>
                  </a:lnTo>
                  <a:lnTo>
                    <a:pt x="194" y="58"/>
                  </a:lnTo>
                  <a:lnTo>
                    <a:pt x="0" y="389"/>
                  </a:lnTo>
                  <a:lnTo>
                    <a:pt x="0" y="3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598"/>
            <p:cNvSpPr>
              <a:spLocks/>
            </p:cNvSpPr>
            <p:nvPr/>
          </p:nvSpPr>
          <p:spPr bwMode="auto">
            <a:xfrm>
              <a:off x="4738689" y="5503863"/>
              <a:ext cx="307975" cy="585788"/>
            </a:xfrm>
            <a:custGeom>
              <a:avLst/>
              <a:gdLst>
                <a:gd name="T0" fmla="*/ 0 w 194"/>
                <a:gd name="T1" fmla="*/ 297 h 369"/>
                <a:gd name="T2" fmla="*/ 194 w 194"/>
                <a:gd name="T3" fmla="*/ 0 h 369"/>
                <a:gd name="T4" fmla="*/ 194 w 194"/>
                <a:gd name="T5" fmla="*/ 58 h 369"/>
                <a:gd name="T6" fmla="*/ 0 w 194"/>
                <a:gd name="T7" fmla="*/ 369 h 369"/>
                <a:gd name="T8" fmla="*/ 0 w 194"/>
                <a:gd name="T9" fmla="*/ 297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369">
                  <a:moveTo>
                    <a:pt x="0" y="297"/>
                  </a:moveTo>
                  <a:lnTo>
                    <a:pt x="194" y="0"/>
                  </a:lnTo>
                  <a:lnTo>
                    <a:pt x="194" y="58"/>
                  </a:lnTo>
                  <a:lnTo>
                    <a:pt x="0" y="369"/>
                  </a:lnTo>
                  <a:lnTo>
                    <a:pt x="0" y="2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599"/>
            <p:cNvSpPr>
              <a:spLocks/>
            </p:cNvSpPr>
            <p:nvPr/>
          </p:nvSpPr>
          <p:spPr bwMode="auto">
            <a:xfrm>
              <a:off x="4738689" y="5381626"/>
              <a:ext cx="307975" cy="555625"/>
            </a:xfrm>
            <a:custGeom>
              <a:avLst/>
              <a:gdLst>
                <a:gd name="T0" fmla="*/ 0 w 194"/>
                <a:gd name="T1" fmla="*/ 277 h 350"/>
                <a:gd name="T2" fmla="*/ 194 w 194"/>
                <a:gd name="T3" fmla="*/ 0 h 350"/>
                <a:gd name="T4" fmla="*/ 194 w 194"/>
                <a:gd name="T5" fmla="*/ 57 h 350"/>
                <a:gd name="T6" fmla="*/ 0 w 194"/>
                <a:gd name="T7" fmla="*/ 350 h 350"/>
                <a:gd name="T8" fmla="*/ 0 w 194"/>
                <a:gd name="T9" fmla="*/ 27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350">
                  <a:moveTo>
                    <a:pt x="0" y="277"/>
                  </a:moveTo>
                  <a:lnTo>
                    <a:pt x="194" y="0"/>
                  </a:lnTo>
                  <a:lnTo>
                    <a:pt x="194" y="57"/>
                  </a:lnTo>
                  <a:lnTo>
                    <a:pt x="0" y="350"/>
                  </a:lnTo>
                  <a:lnTo>
                    <a:pt x="0" y="2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7" name="Freeform 601"/>
            <p:cNvSpPr>
              <a:spLocks/>
            </p:cNvSpPr>
            <p:nvPr/>
          </p:nvSpPr>
          <p:spPr bwMode="auto">
            <a:xfrm>
              <a:off x="4738689" y="5148263"/>
              <a:ext cx="307975" cy="493713"/>
            </a:xfrm>
            <a:custGeom>
              <a:avLst/>
              <a:gdLst>
                <a:gd name="T0" fmla="*/ 0 w 194"/>
                <a:gd name="T1" fmla="*/ 238 h 311"/>
                <a:gd name="T2" fmla="*/ 194 w 194"/>
                <a:gd name="T3" fmla="*/ 0 h 311"/>
                <a:gd name="T4" fmla="*/ 194 w 194"/>
                <a:gd name="T5" fmla="*/ 56 h 311"/>
                <a:gd name="T6" fmla="*/ 0 w 194"/>
                <a:gd name="T7" fmla="*/ 311 h 311"/>
                <a:gd name="T8" fmla="*/ 0 w 194"/>
                <a:gd name="T9" fmla="*/ 23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311">
                  <a:moveTo>
                    <a:pt x="0" y="238"/>
                  </a:moveTo>
                  <a:lnTo>
                    <a:pt x="194" y="0"/>
                  </a:lnTo>
                  <a:lnTo>
                    <a:pt x="194" y="56"/>
                  </a:lnTo>
                  <a:lnTo>
                    <a:pt x="0" y="311"/>
                  </a:lnTo>
                  <a:lnTo>
                    <a:pt x="0" y="2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602"/>
            <p:cNvSpPr>
              <a:spLocks/>
            </p:cNvSpPr>
            <p:nvPr/>
          </p:nvSpPr>
          <p:spPr bwMode="auto">
            <a:xfrm>
              <a:off x="4738689" y="5022851"/>
              <a:ext cx="307975" cy="465138"/>
            </a:xfrm>
            <a:custGeom>
              <a:avLst/>
              <a:gdLst>
                <a:gd name="T0" fmla="*/ 0 w 194"/>
                <a:gd name="T1" fmla="*/ 220 h 293"/>
                <a:gd name="T2" fmla="*/ 194 w 194"/>
                <a:gd name="T3" fmla="*/ 0 h 293"/>
                <a:gd name="T4" fmla="*/ 194 w 194"/>
                <a:gd name="T5" fmla="*/ 58 h 293"/>
                <a:gd name="T6" fmla="*/ 0 w 194"/>
                <a:gd name="T7" fmla="*/ 293 h 293"/>
                <a:gd name="T8" fmla="*/ 0 w 194"/>
                <a:gd name="T9" fmla="*/ 22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93">
                  <a:moveTo>
                    <a:pt x="0" y="220"/>
                  </a:moveTo>
                  <a:lnTo>
                    <a:pt x="194" y="0"/>
                  </a:lnTo>
                  <a:lnTo>
                    <a:pt x="194" y="58"/>
                  </a:lnTo>
                  <a:lnTo>
                    <a:pt x="0" y="293"/>
                  </a:lnTo>
                  <a:lnTo>
                    <a:pt x="0" y="2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603"/>
            <p:cNvSpPr>
              <a:spLocks/>
            </p:cNvSpPr>
            <p:nvPr/>
          </p:nvSpPr>
          <p:spPr bwMode="auto">
            <a:xfrm>
              <a:off x="4738689" y="4910138"/>
              <a:ext cx="307975" cy="436563"/>
            </a:xfrm>
            <a:custGeom>
              <a:avLst/>
              <a:gdLst>
                <a:gd name="T0" fmla="*/ 0 w 194"/>
                <a:gd name="T1" fmla="*/ 200 h 275"/>
                <a:gd name="T2" fmla="*/ 194 w 194"/>
                <a:gd name="T3" fmla="*/ 0 h 275"/>
                <a:gd name="T4" fmla="*/ 194 w 194"/>
                <a:gd name="T5" fmla="*/ 59 h 275"/>
                <a:gd name="T6" fmla="*/ 0 w 194"/>
                <a:gd name="T7" fmla="*/ 275 h 275"/>
                <a:gd name="T8" fmla="*/ 0 w 194"/>
                <a:gd name="T9" fmla="*/ 20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75">
                  <a:moveTo>
                    <a:pt x="0" y="200"/>
                  </a:moveTo>
                  <a:lnTo>
                    <a:pt x="194" y="0"/>
                  </a:lnTo>
                  <a:lnTo>
                    <a:pt x="194" y="59"/>
                  </a:lnTo>
                  <a:lnTo>
                    <a:pt x="0" y="275"/>
                  </a:lnTo>
                  <a:lnTo>
                    <a:pt x="0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604"/>
            <p:cNvSpPr>
              <a:spLocks/>
            </p:cNvSpPr>
            <p:nvPr/>
          </p:nvSpPr>
          <p:spPr bwMode="auto">
            <a:xfrm>
              <a:off x="4738689" y="4787901"/>
              <a:ext cx="307975" cy="401638"/>
            </a:xfrm>
            <a:custGeom>
              <a:avLst/>
              <a:gdLst>
                <a:gd name="T0" fmla="*/ 0 w 194"/>
                <a:gd name="T1" fmla="*/ 180 h 253"/>
                <a:gd name="T2" fmla="*/ 194 w 194"/>
                <a:gd name="T3" fmla="*/ 0 h 253"/>
                <a:gd name="T4" fmla="*/ 194 w 194"/>
                <a:gd name="T5" fmla="*/ 59 h 253"/>
                <a:gd name="T6" fmla="*/ 0 w 194"/>
                <a:gd name="T7" fmla="*/ 253 h 253"/>
                <a:gd name="T8" fmla="*/ 0 w 194"/>
                <a:gd name="T9" fmla="*/ 18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53">
                  <a:moveTo>
                    <a:pt x="0" y="180"/>
                  </a:moveTo>
                  <a:lnTo>
                    <a:pt x="194" y="0"/>
                  </a:lnTo>
                  <a:lnTo>
                    <a:pt x="194" y="59"/>
                  </a:lnTo>
                  <a:lnTo>
                    <a:pt x="0" y="253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605"/>
            <p:cNvSpPr>
              <a:spLocks/>
            </p:cNvSpPr>
            <p:nvPr/>
          </p:nvSpPr>
          <p:spPr bwMode="auto">
            <a:xfrm>
              <a:off x="4738689" y="4667251"/>
              <a:ext cx="307975" cy="368300"/>
            </a:xfrm>
            <a:custGeom>
              <a:avLst/>
              <a:gdLst>
                <a:gd name="T0" fmla="*/ 0 w 194"/>
                <a:gd name="T1" fmla="*/ 159 h 232"/>
                <a:gd name="T2" fmla="*/ 194 w 194"/>
                <a:gd name="T3" fmla="*/ 0 h 232"/>
                <a:gd name="T4" fmla="*/ 194 w 194"/>
                <a:gd name="T5" fmla="*/ 58 h 232"/>
                <a:gd name="T6" fmla="*/ 0 w 194"/>
                <a:gd name="T7" fmla="*/ 232 h 232"/>
                <a:gd name="T8" fmla="*/ 0 w 194"/>
                <a:gd name="T9" fmla="*/ 15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32">
                  <a:moveTo>
                    <a:pt x="0" y="159"/>
                  </a:moveTo>
                  <a:lnTo>
                    <a:pt x="194" y="0"/>
                  </a:lnTo>
                  <a:lnTo>
                    <a:pt x="194" y="58"/>
                  </a:lnTo>
                  <a:lnTo>
                    <a:pt x="0" y="232"/>
                  </a:lnTo>
                  <a:lnTo>
                    <a:pt x="0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608"/>
            <p:cNvSpPr>
              <a:spLocks/>
            </p:cNvSpPr>
            <p:nvPr/>
          </p:nvSpPr>
          <p:spPr bwMode="auto">
            <a:xfrm>
              <a:off x="4738688" y="4432301"/>
              <a:ext cx="307975" cy="307975"/>
            </a:xfrm>
            <a:custGeom>
              <a:avLst/>
              <a:gdLst>
                <a:gd name="T0" fmla="*/ 0 w 194"/>
                <a:gd name="T1" fmla="*/ 121 h 194"/>
                <a:gd name="T2" fmla="*/ 194 w 194"/>
                <a:gd name="T3" fmla="*/ 0 h 194"/>
                <a:gd name="T4" fmla="*/ 194 w 194"/>
                <a:gd name="T5" fmla="*/ 59 h 194"/>
                <a:gd name="T6" fmla="*/ 0 w 194"/>
                <a:gd name="T7" fmla="*/ 194 h 194"/>
                <a:gd name="T8" fmla="*/ 0 w 194"/>
                <a:gd name="T9" fmla="*/ 12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4">
                  <a:moveTo>
                    <a:pt x="0" y="121"/>
                  </a:moveTo>
                  <a:lnTo>
                    <a:pt x="194" y="0"/>
                  </a:lnTo>
                  <a:lnTo>
                    <a:pt x="194" y="59"/>
                  </a:lnTo>
                  <a:lnTo>
                    <a:pt x="0" y="194"/>
                  </a:lnTo>
                  <a:lnTo>
                    <a:pt x="0" y="1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609"/>
            <p:cNvSpPr>
              <a:spLocks/>
            </p:cNvSpPr>
            <p:nvPr/>
          </p:nvSpPr>
          <p:spPr bwMode="auto">
            <a:xfrm>
              <a:off x="4738688" y="4310063"/>
              <a:ext cx="307975" cy="276225"/>
            </a:xfrm>
            <a:custGeom>
              <a:avLst/>
              <a:gdLst>
                <a:gd name="T0" fmla="*/ 0 w 194"/>
                <a:gd name="T1" fmla="*/ 101 h 174"/>
                <a:gd name="T2" fmla="*/ 194 w 194"/>
                <a:gd name="T3" fmla="*/ 0 h 174"/>
                <a:gd name="T4" fmla="*/ 194 w 194"/>
                <a:gd name="T5" fmla="*/ 57 h 174"/>
                <a:gd name="T6" fmla="*/ 0 w 194"/>
                <a:gd name="T7" fmla="*/ 174 h 174"/>
                <a:gd name="T8" fmla="*/ 0 w 194"/>
                <a:gd name="T9" fmla="*/ 10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74">
                  <a:moveTo>
                    <a:pt x="0" y="101"/>
                  </a:moveTo>
                  <a:lnTo>
                    <a:pt x="194" y="0"/>
                  </a:lnTo>
                  <a:lnTo>
                    <a:pt x="194" y="57"/>
                  </a:lnTo>
                  <a:lnTo>
                    <a:pt x="0" y="174"/>
                  </a:lnTo>
                  <a:lnTo>
                    <a:pt x="0" y="1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610"/>
            <p:cNvSpPr>
              <a:spLocks/>
            </p:cNvSpPr>
            <p:nvPr/>
          </p:nvSpPr>
          <p:spPr bwMode="auto">
            <a:xfrm>
              <a:off x="4738688" y="4189413"/>
              <a:ext cx="307975" cy="242888"/>
            </a:xfrm>
            <a:custGeom>
              <a:avLst/>
              <a:gdLst>
                <a:gd name="T0" fmla="*/ 0 w 194"/>
                <a:gd name="T1" fmla="*/ 80 h 153"/>
                <a:gd name="T2" fmla="*/ 194 w 194"/>
                <a:gd name="T3" fmla="*/ 0 h 153"/>
                <a:gd name="T4" fmla="*/ 194 w 194"/>
                <a:gd name="T5" fmla="*/ 56 h 153"/>
                <a:gd name="T6" fmla="*/ 0 w 194"/>
                <a:gd name="T7" fmla="*/ 153 h 153"/>
                <a:gd name="T8" fmla="*/ 0 w 194"/>
                <a:gd name="T9" fmla="*/ 8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53">
                  <a:moveTo>
                    <a:pt x="0" y="80"/>
                  </a:moveTo>
                  <a:lnTo>
                    <a:pt x="194" y="0"/>
                  </a:lnTo>
                  <a:lnTo>
                    <a:pt x="194" y="56"/>
                  </a:lnTo>
                  <a:lnTo>
                    <a:pt x="0" y="153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612"/>
            <p:cNvSpPr>
              <a:spLocks/>
            </p:cNvSpPr>
            <p:nvPr/>
          </p:nvSpPr>
          <p:spPr bwMode="auto">
            <a:xfrm>
              <a:off x="4738688" y="3573463"/>
              <a:ext cx="307975" cy="114300"/>
            </a:xfrm>
            <a:custGeom>
              <a:avLst/>
              <a:gdLst>
                <a:gd name="T0" fmla="*/ 0 w 194"/>
                <a:gd name="T1" fmla="*/ 0 h 72"/>
                <a:gd name="T2" fmla="*/ 194 w 194"/>
                <a:gd name="T3" fmla="*/ 14 h 72"/>
                <a:gd name="T4" fmla="*/ 194 w 194"/>
                <a:gd name="T5" fmla="*/ 72 h 72"/>
                <a:gd name="T6" fmla="*/ 0 w 194"/>
                <a:gd name="T7" fmla="*/ 72 h 72"/>
                <a:gd name="T8" fmla="*/ 0 w 194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72">
                  <a:moveTo>
                    <a:pt x="0" y="0"/>
                  </a:moveTo>
                  <a:lnTo>
                    <a:pt x="194" y="14"/>
                  </a:lnTo>
                  <a:lnTo>
                    <a:pt x="194" y="72"/>
                  </a:lnTo>
                  <a:lnTo>
                    <a:pt x="0" y="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613"/>
            <p:cNvSpPr>
              <a:spLocks/>
            </p:cNvSpPr>
            <p:nvPr/>
          </p:nvSpPr>
          <p:spPr bwMode="auto">
            <a:xfrm>
              <a:off x="4738688" y="3951288"/>
              <a:ext cx="307975" cy="185738"/>
            </a:xfrm>
            <a:custGeom>
              <a:avLst/>
              <a:gdLst>
                <a:gd name="T0" fmla="*/ 0 w 194"/>
                <a:gd name="T1" fmla="*/ 44 h 117"/>
                <a:gd name="T2" fmla="*/ 194 w 194"/>
                <a:gd name="T3" fmla="*/ 0 h 117"/>
                <a:gd name="T4" fmla="*/ 194 w 194"/>
                <a:gd name="T5" fmla="*/ 59 h 117"/>
                <a:gd name="T6" fmla="*/ 0 w 194"/>
                <a:gd name="T7" fmla="*/ 117 h 117"/>
                <a:gd name="T8" fmla="*/ 0 w 194"/>
                <a:gd name="T9" fmla="*/ 4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17">
                  <a:moveTo>
                    <a:pt x="0" y="44"/>
                  </a:moveTo>
                  <a:lnTo>
                    <a:pt x="194" y="0"/>
                  </a:lnTo>
                  <a:lnTo>
                    <a:pt x="194" y="59"/>
                  </a:lnTo>
                  <a:lnTo>
                    <a:pt x="0" y="117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614"/>
            <p:cNvSpPr>
              <a:spLocks/>
            </p:cNvSpPr>
            <p:nvPr/>
          </p:nvSpPr>
          <p:spPr bwMode="auto">
            <a:xfrm>
              <a:off x="4738688" y="3829051"/>
              <a:ext cx="307975" cy="153988"/>
            </a:xfrm>
            <a:custGeom>
              <a:avLst/>
              <a:gdLst>
                <a:gd name="T0" fmla="*/ 0 w 194"/>
                <a:gd name="T1" fmla="*/ 25 h 97"/>
                <a:gd name="T2" fmla="*/ 194 w 194"/>
                <a:gd name="T3" fmla="*/ 0 h 97"/>
                <a:gd name="T4" fmla="*/ 194 w 194"/>
                <a:gd name="T5" fmla="*/ 59 h 97"/>
                <a:gd name="T6" fmla="*/ 0 w 194"/>
                <a:gd name="T7" fmla="*/ 97 h 97"/>
                <a:gd name="T8" fmla="*/ 0 w 194"/>
                <a:gd name="T9" fmla="*/ 2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97">
                  <a:moveTo>
                    <a:pt x="0" y="25"/>
                  </a:moveTo>
                  <a:lnTo>
                    <a:pt x="194" y="0"/>
                  </a:lnTo>
                  <a:lnTo>
                    <a:pt x="194" y="59"/>
                  </a:lnTo>
                  <a:lnTo>
                    <a:pt x="0" y="97"/>
                  </a:ln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615"/>
            <p:cNvSpPr>
              <a:spLocks/>
            </p:cNvSpPr>
            <p:nvPr/>
          </p:nvSpPr>
          <p:spPr bwMode="auto">
            <a:xfrm>
              <a:off x="4738688" y="3708401"/>
              <a:ext cx="307975" cy="120650"/>
            </a:xfrm>
            <a:custGeom>
              <a:avLst/>
              <a:gdLst>
                <a:gd name="T0" fmla="*/ 0 w 194"/>
                <a:gd name="T1" fmla="*/ 4 h 76"/>
                <a:gd name="T2" fmla="*/ 194 w 194"/>
                <a:gd name="T3" fmla="*/ 0 h 76"/>
                <a:gd name="T4" fmla="*/ 194 w 194"/>
                <a:gd name="T5" fmla="*/ 58 h 76"/>
                <a:gd name="T6" fmla="*/ 0 w 194"/>
                <a:gd name="T7" fmla="*/ 76 h 76"/>
                <a:gd name="T8" fmla="*/ 0 w 194"/>
                <a:gd name="T9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76">
                  <a:moveTo>
                    <a:pt x="0" y="4"/>
                  </a:moveTo>
                  <a:lnTo>
                    <a:pt x="194" y="0"/>
                  </a:lnTo>
                  <a:lnTo>
                    <a:pt x="194" y="58"/>
                  </a:lnTo>
                  <a:lnTo>
                    <a:pt x="0" y="76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616"/>
            <p:cNvSpPr>
              <a:spLocks/>
            </p:cNvSpPr>
            <p:nvPr/>
          </p:nvSpPr>
          <p:spPr bwMode="auto">
            <a:xfrm>
              <a:off x="4738688" y="2967038"/>
              <a:ext cx="307975" cy="239713"/>
            </a:xfrm>
            <a:custGeom>
              <a:avLst/>
              <a:gdLst>
                <a:gd name="T0" fmla="*/ 0 w 194"/>
                <a:gd name="T1" fmla="*/ 0 h 151"/>
                <a:gd name="T2" fmla="*/ 194 w 194"/>
                <a:gd name="T3" fmla="*/ 95 h 151"/>
                <a:gd name="T4" fmla="*/ 194 w 194"/>
                <a:gd name="T5" fmla="*/ 151 h 151"/>
                <a:gd name="T6" fmla="*/ 0 w 194"/>
                <a:gd name="T7" fmla="*/ 73 h 151"/>
                <a:gd name="T8" fmla="*/ 0 w 194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51">
                  <a:moveTo>
                    <a:pt x="0" y="0"/>
                  </a:moveTo>
                  <a:lnTo>
                    <a:pt x="194" y="95"/>
                  </a:lnTo>
                  <a:lnTo>
                    <a:pt x="194" y="151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617"/>
            <p:cNvSpPr>
              <a:spLocks/>
            </p:cNvSpPr>
            <p:nvPr/>
          </p:nvSpPr>
          <p:spPr bwMode="auto">
            <a:xfrm>
              <a:off x="4738688" y="3419476"/>
              <a:ext cx="307975" cy="147638"/>
            </a:xfrm>
            <a:custGeom>
              <a:avLst/>
              <a:gdLst>
                <a:gd name="T0" fmla="*/ 0 w 194"/>
                <a:gd name="T1" fmla="*/ 0 h 93"/>
                <a:gd name="T2" fmla="*/ 194 w 194"/>
                <a:gd name="T3" fmla="*/ 34 h 93"/>
                <a:gd name="T4" fmla="*/ 194 w 194"/>
                <a:gd name="T5" fmla="*/ 93 h 93"/>
                <a:gd name="T6" fmla="*/ 0 w 194"/>
                <a:gd name="T7" fmla="*/ 72 h 93"/>
                <a:gd name="T8" fmla="*/ 0 w 194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93">
                  <a:moveTo>
                    <a:pt x="0" y="0"/>
                  </a:moveTo>
                  <a:lnTo>
                    <a:pt x="194" y="34"/>
                  </a:lnTo>
                  <a:lnTo>
                    <a:pt x="194" y="93"/>
                  </a:lnTo>
                  <a:lnTo>
                    <a:pt x="0" y="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618"/>
            <p:cNvSpPr>
              <a:spLocks/>
            </p:cNvSpPr>
            <p:nvPr/>
          </p:nvSpPr>
          <p:spPr bwMode="auto">
            <a:xfrm>
              <a:off x="4738688" y="3262313"/>
              <a:ext cx="307975" cy="179388"/>
            </a:xfrm>
            <a:custGeom>
              <a:avLst/>
              <a:gdLst>
                <a:gd name="T0" fmla="*/ 0 w 194"/>
                <a:gd name="T1" fmla="*/ 0 h 113"/>
                <a:gd name="T2" fmla="*/ 194 w 194"/>
                <a:gd name="T3" fmla="*/ 56 h 113"/>
                <a:gd name="T4" fmla="*/ 194 w 194"/>
                <a:gd name="T5" fmla="*/ 113 h 113"/>
                <a:gd name="T6" fmla="*/ 0 w 194"/>
                <a:gd name="T7" fmla="*/ 74 h 113"/>
                <a:gd name="T8" fmla="*/ 0 w 194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13">
                  <a:moveTo>
                    <a:pt x="0" y="0"/>
                  </a:moveTo>
                  <a:lnTo>
                    <a:pt x="194" y="56"/>
                  </a:lnTo>
                  <a:lnTo>
                    <a:pt x="194" y="113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619"/>
            <p:cNvSpPr>
              <a:spLocks/>
            </p:cNvSpPr>
            <p:nvPr/>
          </p:nvSpPr>
          <p:spPr bwMode="auto">
            <a:xfrm>
              <a:off x="4738688" y="3108326"/>
              <a:ext cx="307975" cy="211138"/>
            </a:xfrm>
            <a:custGeom>
              <a:avLst/>
              <a:gdLst>
                <a:gd name="T0" fmla="*/ 0 w 194"/>
                <a:gd name="T1" fmla="*/ 0 h 133"/>
                <a:gd name="T2" fmla="*/ 194 w 194"/>
                <a:gd name="T3" fmla="*/ 77 h 133"/>
                <a:gd name="T4" fmla="*/ 194 w 194"/>
                <a:gd name="T5" fmla="*/ 133 h 133"/>
                <a:gd name="T6" fmla="*/ 0 w 194"/>
                <a:gd name="T7" fmla="*/ 72 h 133"/>
                <a:gd name="T8" fmla="*/ 0 w 194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33">
                  <a:moveTo>
                    <a:pt x="0" y="0"/>
                  </a:moveTo>
                  <a:lnTo>
                    <a:pt x="194" y="77"/>
                  </a:lnTo>
                  <a:lnTo>
                    <a:pt x="194" y="133"/>
                  </a:lnTo>
                  <a:lnTo>
                    <a:pt x="0" y="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620"/>
            <p:cNvSpPr>
              <a:spLocks/>
            </p:cNvSpPr>
            <p:nvPr/>
          </p:nvSpPr>
          <p:spPr bwMode="auto">
            <a:xfrm>
              <a:off x="4738688" y="2659063"/>
              <a:ext cx="307975" cy="304800"/>
            </a:xfrm>
            <a:custGeom>
              <a:avLst/>
              <a:gdLst>
                <a:gd name="T0" fmla="*/ 0 w 194"/>
                <a:gd name="T1" fmla="*/ 0 h 192"/>
                <a:gd name="T2" fmla="*/ 194 w 194"/>
                <a:gd name="T3" fmla="*/ 133 h 192"/>
                <a:gd name="T4" fmla="*/ 194 w 194"/>
                <a:gd name="T5" fmla="*/ 192 h 192"/>
                <a:gd name="T6" fmla="*/ 0 w 194"/>
                <a:gd name="T7" fmla="*/ 73 h 192"/>
                <a:gd name="T8" fmla="*/ 0 w 194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92">
                  <a:moveTo>
                    <a:pt x="0" y="0"/>
                  </a:moveTo>
                  <a:lnTo>
                    <a:pt x="194" y="133"/>
                  </a:lnTo>
                  <a:lnTo>
                    <a:pt x="194" y="192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621"/>
            <p:cNvSpPr>
              <a:spLocks/>
            </p:cNvSpPr>
            <p:nvPr/>
          </p:nvSpPr>
          <p:spPr bwMode="auto">
            <a:xfrm>
              <a:off x="4738688" y="2517776"/>
              <a:ext cx="307975" cy="333375"/>
            </a:xfrm>
            <a:custGeom>
              <a:avLst/>
              <a:gdLst>
                <a:gd name="T0" fmla="*/ 0 w 194"/>
                <a:gd name="T1" fmla="*/ 0 h 210"/>
                <a:gd name="T2" fmla="*/ 194 w 194"/>
                <a:gd name="T3" fmla="*/ 152 h 210"/>
                <a:gd name="T4" fmla="*/ 194 w 194"/>
                <a:gd name="T5" fmla="*/ 210 h 210"/>
                <a:gd name="T6" fmla="*/ 0 w 194"/>
                <a:gd name="T7" fmla="*/ 73 h 210"/>
                <a:gd name="T8" fmla="*/ 0 w 19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10">
                  <a:moveTo>
                    <a:pt x="0" y="0"/>
                  </a:moveTo>
                  <a:lnTo>
                    <a:pt x="194" y="152"/>
                  </a:lnTo>
                  <a:lnTo>
                    <a:pt x="194" y="210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623"/>
            <p:cNvSpPr>
              <a:spLocks/>
            </p:cNvSpPr>
            <p:nvPr/>
          </p:nvSpPr>
          <p:spPr bwMode="auto">
            <a:xfrm>
              <a:off x="4738688" y="2209801"/>
              <a:ext cx="307975" cy="395288"/>
            </a:xfrm>
            <a:custGeom>
              <a:avLst/>
              <a:gdLst>
                <a:gd name="T0" fmla="*/ 0 w 194"/>
                <a:gd name="T1" fmla="*/ 0 h 249"/>
                <a:gd name="T2" fmla="*/ 194 w 194"/>
                <a:gd name="T3" fmla="*/ 192 h 249"/>
                <a:gd name="T4" fmla="*/ 194 w 194"/>
                <a:gd name="T5" fmla="*/ 249 h 249"/>
                <a:gd name="T6" fmla="*/ 0 w 194"/>
                <a:gd name="T7" fmla="*/ 73 h 249"/>
                <a:gd name="T8" fmla="*/ 0 w 194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49">
                  <a:moveTo>
                    <a:pt x="0" y="0"/>
                  </a:moveTo>
                  <a:lnTo>
                    <a:pt x="194" y="192"/>
                  </a:lnTo>
                  <a:lnTo>
                    <a:pt x="194" y="249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624"/>
            <p:cNvSpPr>
              <a:spLocks/>
            </p:cNvSpPr>
            <p:nvPr/>
          </p:nvSpPr>
          <p:spPr bwMode="auto">
            <a:xfrm>
              <a:off x="4738688" y="2055813"/>
              <a:ext cx="307975" cy="427038"/>
            </a:xfrm>
            <a:custGeom>
              <a:avLst/>
              <a:gdLst>
                <a:gd name="T0" fmla="*/ 0 w 194"/>
                <a:gd name="T1" fmla="*/ 0 h 269"/>
                <a:gd name="T2" fmla="*/ 194 w 194"/>
                <a:gd name="T3" fmla="*/ 212 h 269"/>
                <a:gd name="T4" fmla="*/ 194 w 194"/>
                <a:gd name="T5" fmla="*/ 269 h 269"/>
                <a:gd name="T6" fmla="*/ 0 w 194"/>
                <a:gd name="T7" fmla="*/ 73 h 269"/>
                <a:gd name="T8" fmla="*/ 0 w 194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69">
                  <a:moveTo>
                    <a:pt x="0" y="0"/>
                  </a:moveTo>
                  <a:lnTo>
                    <a:pt x="194" y="212"/>
                  </a:lnTo>
                  <a:lnTo>
                    <a:pt x="194" y="269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625"/>
            <p:cNvSpPr>
              <a:spLocks/>
            </p:cNvSpPr>
            <p:nvPr/>
          </p:nvSpPr>
          <p:spPr bwMode="auto">
            <a:xfrm>
              <a:off x="4738688" y="1914526"/>
              <a:ext cx="307975" cy="455613"/>
            </a:xfrm>
            <a:custGeom>
              <a:avLst/>
              <a:gdLst>
                <a:gd name="T0" fmla="*/ 0 w 194"/>
                <a:gd name="T1" fmla="*/ 0 h 287"/>
                <a:gd name="T2" fmla="*/ 194 w 194"/>
                <a:gd name="T3" fmla="*/ 231 h 287"/>
                <a:gd name="T4" fmla="*/ 194 w 194"/>
                <a:gd name="T5" fmla="*/ 287 h 287"/>
                <a:gd name="T6" fmla="*/ 0 w 194"/>
                <a:gd name="T7" fmla="*/ 73 h 287"/>
                <a:gd name="T8" fmla="*/ 0 w 194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87">
                  <a:moveTo>
                    <a:pt x="0" y="0"/>
                  </a:moveTo>
                  <a:lnTo>
                    <a:pt x="194" y="231"/>
                  </a:lnTo>
                  <a:lnTo>
                    <a:pt x="194" y="287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626"/>
            <p:cNvSpPr>
              <a:spLocks/>
            </p:cNvSpPr>
            <p:nvPr/>
          </p:nvSpPr>
          <p:spPr bwMode="auto">
            <a:xfrm>
              <a:off x="4738688" y="1760538"/>
              <a:ext cx="307975" cy="487363"/>
            </a:xfrm>
            <a:custGeom>
              <a:avLst/>
              <a:gdLst>
                <a:gd name="T0" fmla="*/ 0 w 194"/>
                <a:gd name="T1" fmla="*/ 0 h 307"/>
                <a:gd name="T2" fmla="*/ 194 w 194"/>
                <a:gd name="T3" fmla="*/ 251 h 307"/>
                <a:gd name="T4" fmla="*/ 194 w 194"/>
                <a:gd name="T5" fmla="*/ 307 h 307"/>
                <a:gd name="T6" fmla="*/ 0 w 194"/>
                <a:gd name="T7" fmla="*/ 73 h 307"/>
                <a:gd name="T8" fmla="*/ 0 w 194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307">
                  <a:moveTo>
                    <a:pt x="0" y="0"/>
                  </a:moveTo>
                  <a:lnTo>
                    <a:pt x="194" y="251"/>
                  </a:lnTo>
                  <a:lnTo>
                    <a:pt x="194" y="307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628"/>
            <p:cNvSpPr>
              <a:spLocks/>
            </p:cNvSpPr>
            <p:nvPr/>
          </p:nvSpPr>
          <p:spPr bwMode="auto">
            <a:xfrm>
              <a:off x="5443538" y="3290888"/>
              <a:ext cx="50800" cy="2000250"/>
            </a:xfrm>
            <a:custGeom>
              <a:avLst/>
              <a:gdLst>
                <a:gd name="T0" fmla="*/ 32 w 32"/>
                <a:gd name="T1" fmla="*/ 1194 h 1260"/>
                <a:gd name="T2" fmla="*/ 0 w 32"/>
                <a:gd name="T3" fmla="*/ 1260 h 1260"/>
                <a:gd name="T4" fmla="*/ 0 w 32"/>
                <a:gd name="T5" fmla="*/ 0 h 1260"/>
                <a:gd name="T6" fmla="*/ 32 w 32"/>
                <a:gd name="T7" fmla="*/ 12 h 1260"/>
                <a:gd name="T8" fmla="*/ 32 w 32"/>
                <a:gd name="T9" fmla="*/ 1194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260">
                  <a:moveTo>
                    <a:pt x="32" y="1194"/>
                  </a:moveTo>
                  <a:lnTo>
                    <a:pt x="0" y="1260"/>
                  </a:lnTo>
                  <a:lnTo>
                    <a:pt x="0" y="0"/>
                  </a:lnTo>
                  <a:lnTo>
                    <a:pt x="32" y="12"/>
                  </a:lnTo>
                  <a:lnTo>
                    <a:pt x="32" y="11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629"/>
            <p:cNvSpPr>
              <a:spLocks/>
            </p:cNvSpPr>
            <p:nvPr/>
          </p:nvSpPr>
          <p:spPr bwMode="auto">
            <a:xfrm>
              <a:off x="5507038" y="3322638"/>
              <a:ext cx="52388" cy="1831975"/>
            </a:xfrm>
            <a:custGeom>
              <a:avLst/>
              <a:gdLst>
                <a:gd name="T0" fmla="*/ 33 w 33"/>
                <a:gd name="T1" fmla="*/ 1097 h 1154"/>
                <a:gd name="T2" fmla="*/ 0 w 33"/>
                <a:gd name="T3" fmla="*/ 1154 h 1154"/>
                <a:gd name="T4" fmla="*/ 0 w 33"/>
                <a:gd name="T5" fmla="*/ 0 h 1154"/>
                <a:gd name="T6" fmla="*/ 33 w 33"/>
                <a:gd name="T7" fmla="*/ 10 h 1154"/>
                <a:gd name="T8" fmla="*/ 33 w 33"/>
                <a:gd name="T9" fmla="*/ 1097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54">
                  <a:moveTo>
                    <a:pt x="33" y="1097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33" y="10"/>
                  </a:lnTo>
                  <a:lnTo>
                    <a:pt x="33" y="10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630"/>
            <p:cNvSpPr>
              <a:spLocks/>
            </p:cNvSpPr>
            <p:nvPr/>
          </p:nvSpPr>
          <p:spPr bwMode="auto">
            <a:xfrm>
              <a:off x="5572126" y="3344863"/>
              <a:ext cx="38100" cy="1684338"/>
            </a:xfrm>
            <a:custGeom>
              <a:avLst/>
              <a:gdLst>
                <a:gd name="T0" fmla="*/ 24 w 24"/>
                <a:gd name="T1" fmla="*/ 1012 h 1061"/>
                <a:gd name="T2" fmla="*/ 0 w 24"/>
                <a:gd name="T3" fmla="*/ 1061 h 1061"/>
                <a:gd name="T4" fmla="*/ 0 w 24"/>
                <a:gd name="T5" fmla="*/ 0 h 1061"/>
                <a:gd name="T6" fmla="*/ 24 w 24"/>
                <a:gd name="T7" fmla="*/ 8 h 1061"/>
                <a:gd name="T8" fmla="*/ 24 w 24"/>
                <a:gd name="T9" fmla="*/ 1012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61">
                  <a:moveTo>
                    <a:pt x="24" y="1012"/>
                  </a:moveTo>
                  <a:lnTo>
                    <a:pt x="0" y="1061"/>
                  </a:lnTo>
                  <a:lnTo>
                    <a:pt x="0" y="0"/>
                  </a:lnTo>
                  <a:lnTo>
                    <a:pt x="24" y="8"/>
                  </a:lnTo>
                  <a:lnTo>
                    <a:pt x="24" y="10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Rectangle 631"/>
            <p:cNvSpPr>
              <a:spLocks noChangeArrowheads="1"/>
            </p:cNvSpPr>
            <p:nvPr/>
          </p:nvSpPr>
          <p:spPr bwMode="auto">
            <a:xfrm>
              <a:off x="10199688" y="3111501"/>
              <a:ext cx="74453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Rectangle 632"/>
            <p:cNvSpPr>
              <a:spLocks noChangeArrowheads="1"/>
            </p:cNvSpPr>
            <p:nvPr/>
          </p:nvSpPr>
          <p:spPr bwMode="auto">
            <a:xfrm>
              <a:off x="10199688" y="3187701"/>
              <a:ext cx="640080" cy="65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Rectangle 633"/>
            <p:cNvSpPr>
              <a:spLocks noChangeArrowheads="1"/>
            </p:cNvSpPr>
            <p:nvPr/>
          </p:nvSpPr>
          <p:spPr bwMode="auto">
            <a:xfrm>
              <a:off x="10199688" y="3278188"/>
              <a:ext cx="731520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Rectangle 635"/>
            <p:cNvSpPr>
              <a:spLocks noChangeArrowheads="1"/>
            </p:cNvSpPr>
            <p:nvPr/>
          </p:nvSpPr>
          <p:spPr bwMode="auto">
            <a:xfrm>
              <a:off x="10199688" y="3432176"/>
              <a:ext cx="74453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Rectangle 636"/>
            <p:cNvSpPr>
              <a:spLocks noChangeArrowheads="1"/>
            </p:cNvSpPr>
            <p:nvPr/>
          </p:nvSpPr>
          <p:spPr bwMode="auto">
            <a:xfrm>
              <a:off x="10199688" y="3521076"/>
              <a:ext cx="744538" cy="650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Rectangle 637"/>
            <p:cNvSpPr>
              <a:spLocks noChangeArrowheads="1"/>
            </p:cNvSpPr>
            <p:nvPr/>
          </p:nvSpPr>
          <p:spPr bwMode="auto">
            <a:xfrm>
              <a:off x="10199688" y="3598863"/>
              <a:ext cx="744538" cy="63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Rectangle 638"/>
            <p:cNvSpPr>
              <a:spLocks noChangeArrowheads="1"/>
            </p:cNvSpPr>
            <p:nvPr/>
          </p:nvSpPr>
          <p:spPr bwMode="auto">
            <a:xfrm>
              <a:off x="1725613" y="2816226"/>
              <a:ext cx="447675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Rectangle 639"/>
            <p:cNvSpPr>
              <a:spLocks noChangeArrowheads="1"/>
            </p:cNvSpPr>
            <p:nvPr/>
          </p:nvSpPr>
          <p:spPr bwMode="auto">
            <a:xfrm>
              <a:off x="1725613" y="3098801"/>
              <a:ext cx="447675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Rectangle 640"/>
            <p:cNvSpPr>
              <a:spLocks noChangeArrowheads="1"/>
            </p:cNvSpPr>
            <p:nvPr/>
          </p:nvSpPr>
          <p:spPr bwMode="auto">
            <a:xfrm>
              <a:off x="1725613" y="3379788"/>
              <a:ext cx="447675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Rectangle 641"/>
            <p:cNvSpPr>
              <a:spLocks noChangeArrowheads="1"/>
            </p:cNvSpPr>
            <p:nvPr/>
          </p:nvSpPr>
          <p:spPr bwMode="auto">
            <a:xfrm>
              <a:off x="1725613" y="3675063"/>
              <a:ext cx="447675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Rectangle 643"/>
            <p:cNvSpPr>
              <a:spLocks noChangeArrowheads="1"/>
            </p:cNvSpPr>
            <p:nvPr/>
          </p:nvSpPr>
          <p:spPr bwMode="auto">
            <a:xfrm>
              <a:off x="1725613" y="4240213"/>
              <a:ext cx="447675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Rectangle 644"/>
            <p:cNvSpPr>
              <a:spLocks noChangeArrowheads="1"/>
            </p:cNvSpPr>
            <p:nvPr/>
          </p:nvSpPr>
          <p:spPr bwMode="auto">
            <a:xfrm>
              <a:off x="1725613" y="4522788"/>
              <a:ext cx="447675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Rectangle 645"/>
            <p:cNvSpPr>
              <a:spLocks noChangeArrowheads="1"/>
            </p:cNvSpPr>
            <p:nvPr/>
          </p:nvSpPr>
          <p:spPr bwMode="auto">
            <a:xfrm>
              <a:off x="1725613" y="4816476"/>
              <a:ext cx="447675" cy="168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Rectangle 646"/>
            <p:cNvSpPr>
              <a:spLocks noChangeArrowheads="1"/>
            </p:cNvSpPr>
            <p:nvPr/>
          </p:nvSpPr>
          <p:spPr bwMode="auto">
            <a:xfrm>
              <a:off x="1725613" y="5099051"/>
              <a:ext cx="447675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Rectangle 648"/>
            <p:cNvSpPr>
              <a:spLocks noChangeArrowheads="1"/>
            </p:cNvSpPr>
            <p:nvPr/>
          </p:nvSpPr>
          <p:spPr bwMode="auto">
            <a:xfrm>
              <a:off x="1725613" y="5667376"/>
              <a:ext cx="447675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Rectangle 649"/>
            <p:cNvSpPr>
              <a:spLocks noChangeArrowheads="1"/>
            </p:cNvSpPr>
            <p:nvPr/>
          </p:nvSpPr>
          <p:spPr bwMode="auto">
            <a:xfrm>
              <a:off x="1725613" y="5949950"/>
              <a:ext cx="447675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Rectangle 651"/>
            <p:cNvSpPr>
              <a:spLocks noChangeArrowheads="1"/>
            </p:cNvSpPr>
            <p:nvPr/>
          </p:nvSpPr>
          <p:spPr bwMode="auto">
            <a:xfrm>
              <a:off x="1725613" y="6523038"/>
              <a:ext cx="447675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653"/>
            <p:cNvSpPr>
              <a:spLocks/>
            </p:cNvSpPr>
            <p:nvPr/>
          </p:nvSpPr>
          <p:spPr bwMode="auto">
            <a:xfrm>
              <a:off x="2173288" y="2816226"/>
              <a:ext cx="731838" cy="288925"/>
            </a:xfrm>
            <a:custGeom>
              <a:avLst/>
              <a:gdLst>
                <a:gd name="T0" fmla="*/ 461 w 461"/>
                <a:gd name="T1" fmla="*/ 182 h 182"/>
                <a:gd name="T2" fmla="*/ 0 w 461"/>
                <a:gd name="T3" fmla="*/ 105 h 182"/>
                <a:gd name="T4" fmla="*/ 0 w 461"/>
                <a:gd name="T5" fmla="*/ 0 h 182"/>
                <a:gd name="T6" fmla="*/ 461 w 461"/>
                <a:gd name="T7" fmla="*/ 95 h 182"/>
                <a:gd name="T8" fmla="*/ 461 w 461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82">
                  <a:moveTo>
                    <a:pt x="461" y="182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461" y="95"/>
                  </a:lnTo>
                  <a:lnTo>
                    <a:pt x="46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654"/>
            <p:cNvSpPr>
              <a:spLocks/>
            </p:cNvSpPr>
            <p:nvPr/>
          </p:nvSpPr>
          <p:spPr bwMode="auto">
            <a:xfrm>
              <a:off x="2173288" y="3098801"/>
              <a:ext cx="731838" cy="236538"/>
            </a:xfrm>
            <a:custGeom>
              <a:avLst/>
              <a:gdLst>
                <a:gd name="T0" fmla="*/ 461 w 461"/>
                <a:gd name="T1" fmla="*/ 149 h 149"/>
                <a:gd name="T2" fmla="*/ 0 w 461"/>
                <a:gd name="T3" fmla="*/ 103 h 149"/>
                <a:gd name="T4" fmla="*/ 0 w 461"/>
                <a:gd name="T5" fmla="*/ 0 h 149"/>
                <a:gd name="T6" fmla="*/ 461 w 461"/>
                <a:gd name="T7" fmla="*/ 62 h 149"/>
                <a:gd name="T8" fmla="*/ 461 w 461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49">
                  <a:moveTo>
                    <a:pt x="461" y="149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461" y="62"/>
                  </a:lnTo>
                  <a:lnTo>
                    <a:pt x="461" y="1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1" name="Freeform 655"/>
            <p:cNvSpPr>
              <a:spLocks/>
            </p:cNvSpPr>
            <p:nvPr/>
          </p:nvSpPr>
          <p:spPr bwMode="auto">
            <a:xfrm>
              <a:off x="2173288" y="3379788"/>
              <a:ext cx="731838" cy="188913"/>
            </a:xfrm>
            <a:custGeom>
              <a:avLst/>
              <a:gdLst>
                <a:gd name="T0" fmla="*/ 461 w 461"/>
                <a:gd name="T1" fmla="*/ 119 h 119"/>
                <a:gd name="T2" fmla="*/ 0 w 461"/>
                <a:gd name="T3" fmla="*/ 105 h 119"/>
                <a:gd name="T4" fmla="*/ 0 w 461"/>
                <a:gd name="T5" fmla="*/ 0 h 119"/>
                <a:gd name="T6" fmla="*/ 461 w 461"/>
                <a:gd name="T7" fmla="*/ 32 h 119"/>
                <a:gd name="T8" fmla="*/ 461 w 461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461" y="32"/>
                  </a:lnTo>
                  <a:lnTo>
                    <a:pt x="461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2" name="Freeform 656"/>
            <p:cNvSpPr>
              <a:spLocks/>
            </p:cNvSpPr>
            <p:nvPr/>
          </p:nvSpPr>
          <p:spPr bwMode="auto">
            <a:xfrm>
              <a:off x="2173288" y="3675063"/>
              <a:ext cx="731838" cy="169863"/>
            </a:xfrm>
            <a:custGeom>
              <a:avLst/>
              <a:gdLst>
                <a:gd name="T0" fmla="*/ 461 w 461"/>
                <a:gd name="T1" fmla="*/ 87 h 107"/>
                <a:gd name="T2" fmla="*/ 0 w 461"/>
                <a:gd name="T3" fmla="*/ 107 h 107"/>
                <a:gd name="T4" fmla="*/ 0 w 461"/>
                <a:gd name="T5" fmla="*/ 2 h 107"/>
                <a:gd name="T6" fmla="*/ 461 w 461"/>
                <a:gd name="T7" fmla="*/ 0 h 107"/>
                <a:gd name="T8" fmla="*/ 461 w 461"/>
                <a:gd name="T9" fmla="*/ 8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07">
                  <a:moveTo>
                    <a:pt x="461" y="87"/>
                  </a:moveTo>
                  <a:lnTo>
                    <a:pt x="0" y="107"/>
                  </a:lnTo>
                  <a:lnTo>
                    <a:pt x="0" y="2"/>
                  </a:lnTo>
                  <a:lnTo>
                    <a:pt x="461" y="0"/>
                  </a:lnTo>
                  <a:lnTo>
                    <a:pt x="461" y="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657"/>
            <p:cNvSpPr>
              <a:spLocks/>
            </p:cNvSpPr>
            <p:nvPr/>
          </p:nvSpPr>
          <p:spPr bwMode="auto">
            <a:xfrm>
              <a:off x="2173288" y="3905724"/>
              <a:ext cx="731838" cy="220663"/>
            </a:xfrm>
            <a:custGeom>
              <a:avLst/>
              <a:gdLst>
                <a:gd name="T0" fmla="*/ 461 w 461"/>
                <a:gd name="T1" fmla="*/ 87 h 139"/>
                <a:gd name="T2" fmla="*/ 0 w 461"/>
                <a:gd name="T3" fmla="*/ 139 h 139"/>
                <a:gd name="T4" fmla="*/ 0 w 461"/>
                <a:gd name="T5" fmla="*/ 34 h 139"/>
                <a:gd name="T6" fmla="*/ 461 w 461"/>
                <a:gd name="T7" fmla="*/ 0 h 139"/>
                <a:gd name="T8" fmla="*/ 461 w 461"/>
                <a:gd name="T9" fmla="*/ 8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39">
                  <a:moveTo>
                    <a:pt x="461" y="87"/>
                  </a:moveTo>
                  <a:lnTo>
                    <a:pt x="0" y="139"/>
                  </a:lnTo>
                  <a:lnTo>
                    <a:pt x="0" y="34"/>
                  </a:lnTo>
                  <a:lnTo>
                    <a:pt x="461" y="0"/>
                  </a:lnTo>
                  <a:lnTo>
                    <a:pt x="461" y="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658"/>
            <p:cNvSpPr>
              <a:spLocks/>
            </p:cNvSpPr>
            <p:nvPr/>
          </p:nvSpPr>
          <p:spPr bwMode="auto">
            <a:xfrm>
              <a:off x="2173288" y="4135912"/>
              <a:ext cx="731838" cy="269875"/>
            </a:xfrm>
            <a:custGeom>
              <a:avLst/>
              <a:gdLst>
                <a:gd name="T0" fmla="*/ 461 w 461"/>
                <a:gd name="T1" fmla="*/ 87 h 170"/>
                <a:gd name="T2" fmla="*/ 0 w 461"/>
                <a:gd name="T3" fmla="*/ 170 h 170"/>
                <a:gd name="T4" fmla="*/ 0 w 461"/>
                <a:gd name="T5" fmla="*/ 67 h 170"/>
                <a:gd name="T6" fmla="*/ 461 w 461"/>
                <a:gd name="T7" fmla="*/ 0 h 170"/>
                <a:gd name="T8" fmla="*/ 461 w 461"/>
                <a:gd name="T9" fmla="*/ 8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70">
                  <a:moveTo>
                    <a:pt x="461" y="87"/>
                  </a:moveTo>
                  <a:lnTo>
                    <a:pt x="0" y="170"/>
                  </a:lnTo>
                  <a:lnTo>
                    <a:pt x="0" y="67"/>
                  </a:lnTo>
                  <a:lnTo>
                    <a:pt x="461" y="0"/>
                  </a:lnTo>
                  <a:lnTo>
                    <a:pt x="461" y="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659"/>
            <p:cNvSpPr>
              <a:spLocks/>
            </p:cNvSpPr>
            <p:nvPr/>
          </p:nvSpPr>
          <p:spPr bwMode="auto">
            <a:xfrm>
              <a:off x="2173288" y="4371419"/>
              <a:ext cx="731838" cy="320675"/>
            </a:xfrm>
            <a:custGeom>
              <a:avLst/>
              <a:gdLst>
                <a:gd name="T0" fmla="*/ 461 w 461"/>
                <a:gd name="T1" fmla="*/ 87 h 202"/>
                <a:gd name="T2" fmla="*/ 0 w 461"/>
                <a:gd name="T3" fmla="*/ 202 h 202"/>
                <a:gd name="T4" fmla="*/ 0 w 461"/>
                <a:gd name="T5" fmla="*/ 97 h 202"/>
                <a:gd name="T6" fmla="*/ 461 w 461"/>
                <a:gd name="T7" fmla="*/ 0 h 202"/>
                <a:gd name="T8" fmla="*/ 461 w 461"/>
                <a:gd name="T9" fmla="*/ 8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02">
                  <a:moveTo>
                    <a:pt x="461" y="87"/>
                  </a:moveTo>
                  <a:lnTo>
                    <a:pt x="0" y="202"/>
                  </a:lnTo>
                  <a:lnTo>
                    <a:pt x="0" y="97"/>
                  </a:lnTo>
                  <a:lnTo>
                    <a:pt x="461" y="0"/>
                  </a:lnTo>
                  <a:lnTo>
                    <a:pt x="461" y="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660"/>
            <p:cNvSpPr>
              <a:spLocks/>
            </p:cNvSpPr>
            <p:nvPr/>
          </p:nvSpPr>
          <p:spPr bwMode="auto">
            <a:xfrm>
              <a:off x="2173288" y="4614306"/>
              <a:ext cx="731838" cy="373063"/>
            </a:xfrm>
            <a:custGeom>
              <a:avLst/>
              <a:gdLst>
                <a:gd name="T0" fmla="*/ 461 w 461"/>
                <a:gd name="T1" fmla="*/ 85 h 235"/>
                <a:gd name="T2" fmla="*/ 0 w 461"/>
                <a:gd name="T3" fmla="*/ 235 h 235"/>
                <a:gd name="T4" fmla="*/ 0 w 461"/>
                <a:gd name="T5" fmla="*/ 130 h 235"/>
                <a:gd name="T6" fmla="*/ 461 w 461"/>
                <a:gd name="T7" fmla="*/ 0 h 235"/>
                <a:gd name="T8" fmla="*/ 461 w 461"/>
                <a:gd name="T9" fmla="*/ 8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35">
                  <a:moveTo>
                    <a:pt x="461" y="85"/>
                  </a:moveTo>
                  <a:lnTo>
                    <a:pt x="0" y="235"/>
                  </a:lnTo>
                  <a:lnTo>
                    <a:pt x="0" y="130"/>
                  </a:lnTo>
                  <a:lnTo>
                    <a:pt x="461" y="0"/>
                  </a:lnTo>
                  <a:lnTo>
                    <a:pt x="461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661"/>
            <p:cNvSpPr>
              <a:spLocks/>
            </p:cNvSpPr>
            <p:nvPr/>
          </p:nvSpPr>
          <p:spPr bwMode="auto">
            <a:xfrm>
              <a:off x="2173288" y="4846081"/>
              <a:ext cx="731838" cy="422275"/>
            </a:xfrm>
            <a:custGeom>
              <a:avLst/>
              <a:gdLst>
                <a:gd name="T0" fmla="*/ 461 w 461"/>
                <a:gd name="T1" fmla="*/ 85 h 266"/>
                <a:gd name="T2" fmla="*/ 0 w 461"/>
                <a:gd name="T3" fmla="*/ 266 h 266"/>
                <a:gd name="T4" fmla="*/ 0 w 461"/>
                <a:gd name="T5" fmla="*/ 161 h 266"/>
                <a:gd name="T6" fmla="*/ 461 w 461"/>
                <a:gd name="T7" fmla="*/ 0 h 266"/>
                <a:gd name="T8" fmla="*/ 461 w 461"/>
                <a:gd name="T9" fmla="*/ 8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66">
                  <a:moveTo>
                    <a:pt x="461" y="85"/>
                  </a:moveTo>
                  <a:lnTo>
                    <a:pt x="0" y="266"/>
                  </a:lnTo>
                  <a:lnTo>
                    <a:pt x="0" y="161"/>
                  </a:lnTo>
                  <a:lnTo>
                    <a:pt x="461" y="0"/>
                  </a:lnTo>
                  <a:lnTo>
                    <a:pt x="461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663"/>
            <p:cNvSpPr>
              <a:spLocks/>
            </p:cNvSpPr>
            <p:nvPr/>
          </p:nvSpPr>
          <p:spPr bwMode="auto">
            <a:xfrm>
              <a:off x="2173288" y="5311776"/>
              <a:ext cx="731838" cy="522288"/>
            </a:xfrm>
            <a:custGeom>
              <a:avLst/>
              <a:gdLst>
                <a:gd name="T0" fmla="*/ 461 w 461"/>
                <a:gd name="T1" fmla="*/ 84 h 329"/>
                <a:gd name="T2" fmla="*/ 0 w 461"/>
                <a:gd name="T3" fmla="*/ 329 h 329"/>
                <a:gd name="T4" fmla="*/ 0 w 461"/>
                <a:gd name="T5" fmla="*/ 224 h 329"/>
                <a:gd name="T6" fmla="*/ 461 w 461"/>
                <a:gd name="T7" fmla="*/ 0 h 329"/>
                <a:gd name="T8" fmla="*/ 461 w 461"/>
                <a:gd name="T9" fmla="*/ 8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329">
                  <a:moveTo>
                    <a:pt x="461" y="84"/>
                  </a:moveTo>
                  <a:lnTo>
                    <a:pt x="0" y="329"/>
                  </a:lnTo>
                  <a:lnTo>
                    <a:pt x="0" y="224"/>
                  </a:lnTo>
                  <a:lnTo>
                    <a:pt x="461" y="0"/>
                  </a:lnTo>
                  <a:lnTo>
                    <a:pt x="461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664"/>
            <p:cNvSpPr>
              <a:spLocks/>
            </p:cNvSpPr>
            <p:nvPr/>
          </p:nvSpPr>
          <p:spPr bwMode="auto">
            <a:xfrm>
              <a:off x="2173288" y="5541963"/>
              <a:ext cx="731838" cy="574675"/>
            </a:xfrm>
            <a:custGeom>
              <a:avLst/>
              <a:gdLst>
                <a:gd name="T0" fmla="*/ 461 w 461"/>
                <a:gd name="T1" fmla="*/ 85 h 362"/>
                <a:gd name="T2" fmla="*/ 0 w 461"/>
                <a:gd name="T3" fmla="*/ 362 h 362"/>
                <a:gd name="T4" fmla="*/ 0 w 461"/>
                <a:gd name="T5" fmla="*/ 257 h 362"/>
                <a:gd name="T6" fmla="*/ 461 w 461"/>
                <a:gd name="T7" fmla="*/ 0 h 362"/>
                <a:gd name="T8" fmla="*/ 461 w 461"/>
                <a:gd name="T9" fmla="*/ 8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362">
                  <a:moveTo>
                    <a:pt x="461" y="85"/>
                  </a:moveTo>
                  <a:lnTo>
                    <a:pt x="0" y="362"/>
                  </a:lnTo>
                  <a:lnTo>
                    <a:pt x="0" y="257"/>
                  </a:lnTo>
                  <a:lnTo>
                    <a:pt x="461" y="0"/>
                  </a:lnTo>
                  <a:lnTo>
                    <a:pt x="461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667"/>
            <p:cNvSpPr>
              <a:spLocks/>
            </p:cNvSpPr>
            <p:nvPr/>
          </p:nvSpPr>
          <p:spPr bwMode="auto">
            <a:xfrm>
              <a:off x="2173288" y="6243638"/>
              <a:ext cx="731838" cy="728663"/>
            </a:xfrm>
            <a:custGeom>
              <a:avLst/>
              <a:gdLst>
                <a:gd name="T0" fmla="*/ 461 w 461"/>
                <a:gd name="T1" fmla="*/ 87 h 459"/>
                <a:gd name="T2" fmla="*/ 0 w 461"/>
                <a:gd name="T3" fmla="*/ 459 h 459"/>
                <a:gd name="T4" fmla="*/ 0 w 461"/>
                <a:gd name="T5" fmla="*/ 354 h 459"/>
                <a:gd name="T6" fmla="*/ 461 w 461"/>
                <a:gd name="T7" fmla="*/ 0 h 459"/>
                <a:gd name="T8" fmla="*/ 461 w 461"/>
                <a:gd name="T9" fmla="*/ 8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59">
                  <a:moveTo>
                    <a:pt x="461" y="87"/>
                  </a:moveTo>
                  <a:lnTo>
                    <a:pt x="0" y="459"/>
                  </a:lnTo>
                  <a:lnTo>
                    <a:pt x="0" y="354"/>
                  </a:lnTo>
                  <a:lnTo>
                    <a:pt x="461" y="0"/>
                  </a:lnTo>
                  <a:lnTo>
                    <a:pt x="461" y="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668"/>
            <p:cNvSpPr>
              <a:spLocks/>
            </p:cNvSpPr>
            <p:nvPr/>
          </p:nvSpPr>
          <p:spPr bwMode="auto">
            <a:xfrm>
              <a:off x="1622426" y="1668463"/>
              <a:ext cx="731838" cy="484188"/>
            </a:xfrm>
            <a:custGeom>
              <a:avLst/>
              <a:gdLst>
                <a:gd name="T0" fmla="*/ 461 w 461"/>
                <a:gd name="T1" fmla="*/ 305 h 305"/>
                <a:gd name="T2" fmla="*/ 0 w 461"/>
                <a:gd name="T3" fmla="*/ 105 h 305"/>
                <a:gd name="T4" fmla="*/ 0 w 461"/>
                <a:gd name="T5" fmla="*/ 0 h 305"/>
                <a:gd name="T6" fmla="*/ 461 w 461"/>
                <a:gd name="T7" fmla="*/ 220 h 305"/>
                <a:gd name="T8" fmla="*/ 461 w 461"/>
                <a:gd name="T9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305">
                  <a:moveTo>
                    <a:pt x="461" y="30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461" y="220"/>
                  </a:lnTo>
                  <a:lnTo>
                    <a:pt x="461" y="3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669"/>
            <p:cNvSpPr>
              <a:spLocks/>
            </p:cNvSpPr>
            <p:nvPr/>
          </p:nvSpPr>
          <p:spPr bwMode="auto">
            <a:xfrm>
              <a:off x="1622426" y="1949451"/>
              <a:ext cx="731838" cy="427038"/>
            </a:xfrm>
            <a:custGeom>
              <a:avLst/>
              <a:gdLst>
                <a:gd name="T0" fmla="*/ 461 w 461"/>
                <a:gd name="T1" fmla="*/ 269 h 269"/>
                <a:gd name="T2" fmla="*/ 0 w 461"/>
                <a:gd name="T3" fmla="*/ 103 h 269"/>
                <a:gd name="T4" fmla="*/ 0 w 461"/>
                <a:gd name="T5" fmla="*/ 0 h 269"/>
                <a:gd name="T6" fmla="*/ 461 w 461"/>
                <a:gd name="T7" fmla="*/ 186 h 269"/>
                <a:gd name="T8" fmla="*/ 461 w 461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69">
                  <a:moveTo>
                    <a:pt x="461" y="269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461" y="186"/>
                  </a:lnTo>
                  <a:lnTo>
                    <a:pt x="461" y="2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670"/>
            <p:cNvSpPr>
              <a:spLocks/>
            </p:cNvSpPr>
            <p:nvPr/>
          </p:nvSpPr>
          <p:spPr bwMode="auto">
            <a:xfrm>
              <a:off x="1622426" y="2228851"/>
              <a:ext cx="731838" cy="373063"/>
            </a:xfrm>
            <a:custGeom>
              <a:avLst/>
              <a:gdLst>
                <a:gd name="T0" fmla="*/ 461 w 461"/>
                <a:gd name="T1" fmla="*/ 235 h 235"/>
                <a:gd name="T2" fmla="*/ 0 w 461"/>
                <a:gd name="T3" fmla="*/ 105 h 235"/>
                <a:gd name="T4" fmla="*/ 0 w 461"/>
                <a:gd name="T5" fmla="*/ 0 h 235"/>
                <a:gd name="T6" fmla="*/ 461 w 461"/>
                <a:gd name="T7" fmla="*/ 152 h 235"/>
                <a:gd name="T8" fmla="*/ 461 w 461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35">
                  <a:moveTo>
                    <a:pt x="461" y="23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461" y="152"/>
                  </a:lnTo>
                  <a:lnTo>
                    <a:pt x="461" y="2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671"/>
            <p:cNvSpPr>
              <a:spLocks/>
            </p:cNvSpPr>
            <p:nvPr/>
          </p:nvSpPr>
          <p:spPr bwMode="auto">
            <a:xfrm>
              <a:off x="1622426" y="2524126"/>
              <a:ext cx="731838" cy="314325"/>
            </a:xfrm>
            <a:custGeom>
              <a:avLst/>
              <a:gdLst>
                <a:gd name="T0" fmla="*/ 461 w 461"/>
                <a:gd name="T1" fmla="*/ 198 h 198"/>
                <a:gd name="T2" fmla="*/ 0 w 461"/>
                <a:gd name="T3" fmla="*/ 105 h 198"/>
                <a:gd name="T4" fmla="*/ 0 w 461"/>
                <a:gd name="T5" fmla="*/ 0 h 198"/>
                <a:gd name="T6" fmla="*/ 461 w 461"/>
                <a:gd name="T7" fmla="*/ 113 h 198"/>
                <a:gd name="T8" fmla="*/ 461 w 46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98">
                  <a:moveTo>
                    <a:pt x="461" y="198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461" y="113"/>
                  </a:lnTo>
                  <a:lnTo>
                    <a:pt x="461" y="1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Rectangle 672"/>
            <p:cNvSpPr>
              <a:spLocks noChangeArrowheads="1"/>
            </p:cNvSpPr>
            <p:nvPr/>
          </p:nvSpPr>
          <p:spPr bwMode="auto">
            <a:xfrm>
              <a:off x="84138" y="2816226"/>
              <a:ext cx="1538288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Rectangle 673"/>
            <p:cNvSpPr>
              <a:spLocks noChangeArrowheads="1"/>
            </p:cNvSpPr>
            <p:nvPr/>
          </p:nvSpPr>
          <p:spPr bwMode="auto">
            <a:xfrm>
              <a:off x="225426" y="3098801"/>
              <a:ext cx="1397000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Rectangle 675"/>
            <p:cNvSpPr>
              <a:spLocks noChangeArrowheads="1"/>
            </p:cNvSpPr>
            <p:nvPr/>
          </p:nvSpPr>
          <p:spPr bwMode="auto">
            <a:xfrm>
              <a:off x="84138" y="3675063"/>
              <a:ext cx="1538288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Rectangle 676"/>
            <p:cNvSpPr>
              <a:spLocks noChangeArrowheads="1"/>
            </p:cNvSpPr>
            <p:nvPr/>
          </p:nvSpPr>
          <p:spPr bwMode="auto">
            <a:xfrm>
              <a:off x="84138" y="1674813"/>
              <a:ext cx="1538288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Rectangle 678"/>
            <p:cNvSpPr>
              <a:spLocks noChangeArrowheads="1"/>
            </p:cNvSpPr>
            <p:nvPr/>
          </p:nvSpPr>
          <p:spPr bwMode="auto">
            <a:xfrm>
              <a:off x="84138" y="2228851"/>
              <a:ext cx="1538288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Rectangle 679"/>
            <p:cNvSpPr>
              <a:spLocks noChangeArrowheads="1"/>
            </p:cNvSpPr>
            <p:nvPr/>
          </p:nvSpPr>
          <p:spPr bwMode="auto">
            <a:xfrm>
              <a:off x="84138" y="2524126"/>
              <a:ext cx="1538288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Rectangle 680"/>
            <p:cNvSpPr>
              <a:spLocks noChangeArrowheads="1"/>
            </p:cNvSpPr>
            <p:nvPr/>
          </p:nvSpPr>
          <p:spPr bwMode="auto">
            <a:xfrm>
              <a:off x="487362" y="3957638"/>
              <a:ext cx="1135063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Rectangle 681"/>
            <p:cNvSpPr>
              <a:spLocks noChangeArrowheads="1"/>
            </p:cNvSpPr>
            <p:nvPr/>
          </p:nvSpPr>
          <p:spPr bwMode="auto">
            <a:xfrm>
              <a:off x="84138" y="4240213"/>
              <a:ext cx="1538288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Rectangle 682"/>
            <p:cNvSpPr>
              <a:spLocks noChangeArrowheads="1"/>
            </p:cNvSpPr>
            <p:nvPr/>
          </p:nvSpPr>
          <p:spPr bwMode="auto">
            <a:xfrm>
              <a:off x="84138" y="4522788"/>
              <a:ext cx="1538288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Rectangle 684"/>
            <p:cNvSpPr>
              <a:spLocks noChangeArrowheads="1"/>
            </p:cNvSpPr>
            <p:nvPr/>
          </p:nvSpPr>
          <p:spPr bwMode="auto">
            <a:xfrm>
              <a:off x="225426" y="5099051"/>
              <a:ext cx="1397000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Rectangle 685"/>
            <p:cNvSpPr>
              <a:spLocks noChangeArrowheads="1"/>
            </p:cNvSpPr>
            <p:nvPr/>
          </p:nvSpPr>
          <p:spPr bwMode="auto">
            <a:xfrm>
              <a:off x="84138" y="5381626"/>
              <a:ext cx="1538288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Rectangle 686"/>
            <p:cNvSpPr>
              <a:spLocks noChangeArrowheads="1"/>
            </p:cNvSpPr>
            <p:nvPr/>
          </p:nvSpPr>
          <p:spPr bwMode="auto">
            <a:xfrm>
              <a:off x="84138" y="5667376"/>
              <a:ext cx="1538288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Rectangle 688"/>
            <p:cNvSpPr>
              <a:spLocks noChangeArrowheads="1"/>
            </p:cNvSpPr>
            <p:nvPr/>
          </p:nvSpPr>
          <p:spPr bwMode="auto">
            <a:xfrm>
              <a:off x="487362" y="6240463"/>
              <a:ext cx="1135064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Rectangle 689"/>
            <p:cNvSpPr>
              <a:spLocks noChangeArrowheads="1"/>
            </p:cNvSpPr>
            <p:nvPr/>
          </p:nvSpPr>
          <p:spPr bwMode="auto">
            <a:xfrm>
              <a:off x="84138" y="6523038"/>
              <a:ext cx="1538288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Rectangle 691"/>
            <p:cNvSpPr>
              <a:spLocks noChangeArrowheads="1"/>
            </p:cNvSpPr>
            <p:nvPr/>
          </p:nvSpPr>
          <p:spPr bwMode="auto">
            <a:xfrm>
              <a:off x="3276601" y="4714876"/>
              <a:ext cx="795338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Rectangle 692"/>
            <p:cNvSpPr>
              <a:spLocks noChangeArrowheads="1"/>
            </p:cNvSpPr>
            <p:nvPr/>
          </p:nvSpPr>
          <p:spPr bwMode="auto">
            <a:xfrm>
              <a:off x="3276601" y="4881563"/>
              <a:ext cx="795338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Rectangle 693"/>
            <p:cNvSpPr>
              <a:spLocks noChangeArrowheads="1"/>
            </p:cNvSpPr>
            <p:nvPr/>
          </p:nvSpPr>
          <p:spPr bwMode="auto">
            <a:xfrm>
              <a:off x="3276601" y="5048251"/>
              <a:ext cx="795338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Rectangle 694"/>
            <p:cNvSpPr>
              <a:spLocks noChangeArrowheads="1"/>
            </p:cNvSpPr>
            <p:nvPr/>
          </p:nvSpPr>
          <p:spPr bwMode="auto">
            <a:xfrm>
              <a:off x="3276601" y="5214938"/>
              <a:ext cx="795338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Rectangle 695"/>
            <p:cNvSpPr>
              <a:spLocks noChangeArrowheads="1"/>
            </p:cNvSpPr>
            <p:nvPr/>
          </p:nvSpPr>
          <p:spPr bwMode="auto">
            <a:xfrm>
              <a:off x="3276601" y="5381626"/>
              <a:ext cx="795338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Rectangle 696"/>
            <p:cNvSpPr>
              <a:spLocks noChangeArrowheads="1"/>
            </p:cNvSpPr>
            <p:nvPr/>
          </p:nvSpPr>
          <p:spPr bwMode="auto">
            <a:xfrm>
              <a:off x="3276601" y="5548313"/>
              <a:ext cx="795338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Rectangle 698"/>
            <p:cNvSpPr>
              <a:spLocks noChangeArrowheads="1"/>
            </p:cNvSpPr>
            <p:nvPr/>
          </p:nvSpPr>
          <p:spPr bwMode="auto">
            <a:xfrm>
              <a:off x="3276601" y="5868988"/>
              <a:ext cx="795338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Rectangle 699"/>
            <p:cNvSpPr>
              <a:spLocks noChangeArrowheads="1"/>
            </p:cNvSpPr>
            <p:nvPr/>
          </p:nvSpPr>
          <p:spPr bwMode="auto">
            <a:xfrm>
              <a:off x="3276601" y="6035676"/>
              <a:ext cx="795338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Rectangle 701"/>
            <p:cNvSpPr>
              <a:spLocks noChangeArrowheads="1"/>
            </p:cNvSpPr>
            <p:nvPr/>
          </p:nvSpPr>
          <p:spPr bwMode="auto">
            <a:xfrm>
              <a:off x="3276601" y="6369051"/>
              <a:ext cx="795338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Rectangle 702"/>
            <p:cNvSpPr>
              <a:spLocks noChangeArrowheads="1"/>
            </p:cNvSpPr>
            <p:nvPr/>
          </p:nvSpPr>
          <p:spPr bwMode="auto">
            <a:xfrm>
              <a:off x="3276601" y="6535738"/>
              <a:ext cx="795338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Rectangle 704"/>
            <p:cNvSpPr>
              <a:spLocks noChangeArrowheads="1"/>
            </p:cNvSpPr>
            <p:nvPr/>
          </p:nvSpPr>
          <p:spPr bwMode="auto">
            <a:xfrm>
              <a:off x="3276601" y="6869113"/>
              <a:ext cx="795338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Rectangle 705"/>
            <p:cNvSpPr>
              <a:spLocks noChangeArrowheads="1"/>
            </p:cNvSpPr>
            <p:nvPr/>
          </p:nvSpPr>
          <p:spPr bwMode="auto">
            <a:xfrm>
              <a:off x="3443288" y="4586288"/>
              <a:ext cx="576263" cy="128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4081942" y="4620214"/>
              <a:ext cx="194785" cy="223250"/>
            </a:xfrm>
            <a:custGeom>
              <a:avLst/>
              <a:gdLst>
                <a:gd name="connsiteX0" fmla="*/ 194785 w 194785"/>
                <a:gd name="connsiteY0" fmla="*/ 0 h 223250"/>
                <a:gd name="connsiteX1" fmla="*/ 194785 w 194785"/>
                <a:gd name="connsiteY1" fmla="*/ 119063 h 223250"/>
                <a:gd name="connsiteX2" fmla="*/ 0 w 194785"/>
                <a:gd name="connsiteY2" fmla="*/ 223250 h 223250"/>
                <a:gd name="connsiteX3" fmla="*/ 0 w 194785"/>
                <a:gd name="connsiteY3" fmla="*/ 95128 h 2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785" h="223250">
                  <a:moveTo>
                    <a:pt x="194785" y="0"/>
                  </a:moveTo>
                  <a:lnTo>
                    <a:pt x="194785" y="119063"/>
                  </a:lnTo>
                  <a:lnTo>
                    <a:pt x="0" y="223250"/>
                  </a:lnTo>
                  <a:lnTo>
                    <a:pt x="0" y="95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4081942" y="4771802"/>
              <a:ext cx="194785" cy="238349"/>
            </a:xfrm>
            <a:custGeom>
              <a:avLst/>
              <a:gdLst>
                <a:gd name="connsiteX0" fmla="*/ 194785 w 194785"/>
                <a:gd name="connsiteY0" fmla="*/ 0 h 238349"/>
                <a:gd name="connsiteX1" fmla="*/ 194785 w 194785"/>
                <a:gd name="connsiteY1" fmla="*/ 119063 h 238349"/>
                <a:gd name="connsiteX2" fmla="*/ 0 w 194785"/>
                <a:gd name="connsiteY2" fmla="*/ 238349 h 238349"/>
                <a:gd name="connsiteX3" fmla="*/ 0 w 194785"/>
                <a:gd name="connsiteY3" fmla="*/ 110227 h 2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785" h="238349">
                  <a:moveTo>
                    <a:pt x="194785" y="0"/>
                  </a:moveTo>
                  <a:lnTo>
                    <a:pt x="194785" y="119063"/>
                  </a:lnTo>
                  <a:lnTo>
                    <a:pt x="0" y="238349"/>
                  </a:lnTo>
                  <a:lnTo>
                    <a:pt x="0" y="1102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4081942" y="4926565"/>
              <a:ext cx="194785" cy="250274"/>
            </a:xfrm>
            <a:custGeom>
              <a:avLst/>
              <a:gdLst>
                <a:gd name="connsiteX0" fmla="*/ 194785 w 194785"/>
                <a:gd name="connsiteY0" fmla="*/ 0 h 250274"/>
                <a:gd name="connsiteX1" fmla="*/ 194785 w 194785"/>
                <a:gd name="connsiteY1" fmla="*/ 115888 h 250274"/>
                <a:gd name="connsiteX2" fmla="*/ 0 w 194785"/>
                <a:gd name="connsiteY2" fmla="*/ 250274 h 250274"/>
                <a:gd name="connsiteX3" fmla="*/ 0 w 194785"/>
                <a:gd name="connsiteY3" fmla="*/ 122307 h 25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785" h="250274">
                  <a:moveTo>
                    <a:pt x="194785" y="0"/>
                  </a:moveTo>
                  <a:lnTo>
                    <a:pt x="194785" y="115888"/>
                  </a:lnTo>
                  <a:lnTo>
                    <a:pt x="0" y="250274"/>
                  </a:lnTo>
                  <a:lnTo>
                    <a:pt x="0" y="1223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493"/>
            <p:cNvSpPr>
              <a:spLocks/>
            </p:cNvSpPr>
            <p:nvPr/>
          </p:nvSpPr>
          <p:spPr bwMode="auto">
            <a:xfrm>
              <a:off x="4081942" y="5226721"/>
              <a:ext cx="194785" cy="283493"/>
            </a:xfrm>
            <a:custGeom>
              <a:avLst/>
              <a:gdLst>
                <a:gd name="connsiteX0" fmla="*/ 194785 w 194785"/>
                <a:gd name="connsiteY0" fmla="*/ 0 h 283493"/>
                <a:gd name="connsiteX1" fmla="*/ 194785 w 194785"/>
                <a:gd name="connsiteY1" fmla="*/ 115888 h 283493"/>
                <a:gd name="connsiteX2" fmla="*/ 0 w 194785"/>
                <a:gd name="connsiteY2" fmla="*/ 283493 h 283493"/>
                <a:gd name="connsiteX3" fmla="*/ 0 w 194785"/>
                <a:gd name="connsiteY3" fmla="*/ 152506 h 28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785" h="283493">
                  <a:moveTo>
                    <a:pt x="194785" y="0"/>
                  </a:moveTo>
                  <a:lnTo>
                    <a:pt x="194785" y="115888"/>
                  </a:lnTo>
                  <a:lnTo>
                    <a:pt x="0" y="283493"/>
                  </a:lnTo>
                  <a:lnTo>
                    <a:pt x="0" y="1525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494"/>
            <p:cNvSpPr>
              <a:spLocks/>
            </p:cNvSpPr>
            <p:nvPr/>
          </p:nvSpPr>
          <p:spPr bwMode="auto">
            <a:xfrm>
              <a:off x="4081942" y="5356226"/>
              <a:ext cx="194785" cy="298593"/>
            </a:xfrm>
            <a:custGeom>
              <a:avLst/>
              <a:gdLst>
                <a:gd name="connsiteX0" fmla="*/ 194785 w 194785"/>
                <a:gd name="connsiteY0" fmla="*/ 0 h 298593"/>
                <a:gd name="connsiteX1" fmla="*/ 194785 w 194785"/>
                <a:gd name="connsiteY1" fmla="*/ 115888 h 298593"/>
                <a:gd name="connsiteX2" fmla="*/ 0 w 194785"/>
                <a:gd name="connsiteY2" fmla="*/ 298593 h 298593"/>
                <a:gd name="connsiteX3" fmla="*/ 0 w 194785"/>
                <a:gd name="connsiteY3" fmla="*/ 170626 h 29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785" h="298593">
                  <a:moveTo>
                    <a:pt x="194785" y="0"/>
                  </a:moveTo>
                  <a:lnTo>
                    <a:pt x="194785" y="115888"/>
                  </a:lnTo>
                  <a:lnTo>
                    <a:pt x="0" y="298593"/>
                  </a:lnTo>
                  <a:lnTo>
                    <a:pt x="0" y="1706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495"/>
            <p:cNvSpPr>
              <a:spLocks/>
            </p:cNvSpPr>
            <p:nvPr/>
          </p:nvSpPr>
          <p:spPr bwMode="auto">
            <a:xfrm>
              <a:off x="4081942" y="5671882"/>
              <a:ext cx="194785" cy="325694"/>
            </a:xfrm>
            <a:custGeom>
              <a:avLst/>
              <a:gdLst>
                <a:gd name="connsiteX0" fmla="*/ 194785 w 194785"/>
                <a:gd name="connsiteY0" fmla="*/ 0 h 325694"/>
                <a:gd name="connsiteX1" fmla="*/ 194785 w 194785"/>
                <a:gd name="connsiteY1" fmla="*/ 114300 h 325694"/>
                <a:gd name="connsiteX2" fmla="*/ 0 w 194785"/>
                <a:gd name="connsiteY2" fmla="*/ 325694 h 325694"/>
                <a:gd name="connsiteX3" fmla="*/ 0 w 194785"/>
                <a:gd name="connsiteY3" fmla="*/ 197805 h 325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785" h="325694">
                  <a:moveTo>
                    <a:pt x="194785" y="0"/>
                  </a:moveTo>
                  <a:lnTo>
                    <a:pt x="194785" y="114300"/>
                  </a:lnTo>
                  <a:lnTo>
                    <a:pt x="0" y="325694"/>
                  </a:lnTo>
                  <a:lnTo>
                    <a:pt x="0" y="1978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496"/>
            <p:cNvSpPr>
              <a:spLocks/>
            </p:cNvSpPr>
            <p:nvPr/>
          </p:nvSpPr>
          <p:spPr bwMode="auto">
            <a:xfrm>
              <a:off x="4081942" y="5823470"/>
              <a:ext cx="194785" cy="340794"/>
            </a:xfrm>
            <a:custGeom>
              <a:avLst/>
              <a:gdLst>
                <a:gd name="connsiteX0" fmla="*/ 194785 w 194785"/>
                <a:gd name="connsiteY0" fmla="*/ 0 h 340794"/>
                <a:gd name="connsiteX1" fmla="*/ 194785 w 194785"/>
                <a:gd name="connsiteY1" fmla="*/ 114300 h 340794"/>
                <a:gd name="connsiteX2" fmla="*/ 0 w 194785"/>
                <a:gd name="connsiteY2" fmla="*/ 340794 h 340794"/>
                <a:gd name="connsiteX3" fmla="*/ 0 w 194785"/>
                <a:gd name="connsiteY3" fmla="*/ 212904 h 34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785" h="340794">
                  <a:moveTo>
                    <a:pt x="194785" y="0"/>
                  </a:moveTo>
                  <a:lnTo>
                    <a:pt x="194785" y="114300"/>
                  </a:lnTo>
                  <a:lnTo>
                    <a:pt x="0" y="340794"/>
                  </a:lnTo>
                  <a:lnTo>
                    <a:pt x="0" y="2129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497"/>
            <p:cNvSpPr>
              <a:spLocks/>
            </p:cNvSpPr>
            <p:nvPr/>
          </p:nvSpPr>
          <p:spPr bwMode="auto">
            <a:xfrm>
              <a:off x="4081942" y="6123626"/>
              <a:ext cx="194785" cy="374013"/>
            </a:xfrm>
            <a:custGeom>
              <a:avLst/>
              <a:gdLst>
                <a:gd name="connsiteX0" fmla="*/ 194785 w 194785"/>
                <a:gd name="connsiteY0" fmla="*/ 0 h 374013"/>
                <a:gd name="connsiteX1" fmla="*/ 194785 w 194785"/>
                <a:gd name="connsiteY1" fmla="*/ 114300 h 374013"/>
                <a:gd name="connsiteX2" fmla="*/ 0 w 194785"/>
                <a:gd name="connsiteY2" fmla="*/ 374013 h 374013"/>
                <a:gd name="connsiteX3" fmla="*/ 0 w 194785"/>
                <a:gd name="connsiteY3" fmla="*/ 246123 h 37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785" h="374013">
                  <a:moveTo>
                    <a:pt x="194785" y="0"/>
                  </a:moveTo>
                  <a:lnTo>
                    <a:pt x="194785" y="114300"/>
                  </a:lnTo>
                  <a:lnTo>
                    <a:pt x="0" y="374013"/>
                  </a:lnTo>
                  <a:lnTo>
                    <a:pt x="0" y="246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498"/>
            <p:cNvSpPr>
              <a:spLocks/>
            </p:cNvSpPr>
            <p:nvPr/>
          </p:nvSpPr>
          <p:spPr bwMode="auto">
            <a:xfrm>
              <a:off x="4081942" y="6246813"/>
              <a:ext cx="194785" cy="390856"/>
            </a:xfrm>
            <a:custGeom>
              <a:avLst/>
              <a:gdLst>
                <a:gd name="connsiteX0" fmla="*/ 194785 w 194785"/>
                <a:gd name="connsiteY0" fmla="*/ 0 h 390856"/>
                <a:gd name="connsiteX1" fmla="*/ 194785 w 194785"/>
                <a:gd name="connsiteY1" fmla="*/ 119063 h 390856"/>
                <a:gd name="connsiteX2" fmla="*/ 0 w 194785"/>
                <a:gd name="connsiteY2" fmla="*/ 390856 h 390856"/>
                <a:gd name="connsiteX3" fmla="*/ 0 w 194785"/>
                <a:gd name="connsiteY3" fmla="*/ 262733 h 39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785" h="390856">
                  <a:moveTo>
                    <a:pt x="194785" y="0"/>
                  </a:moveTo>
                  <a:lnTo>
                    <a:pt x="194785" y="119063"/>
                  </a:lnTo>
                  <a:lnTo>
                    <a:pt x="0" y="390856"/>
                  </a:lnTo>
                  <a:lnTo>
                    <a:pt x="0" y="2627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4081942" y="6425059"/>
              <a:ext cx="194785" cy="405955"/>
            </a:xfrm>
            <a:custGeom>
              <a:avLst/>
              <a:gdLst>
                <a:gd name="connsiteX0" fmla="*/ 194785 w 194785"/>
                <a:gd name="connsiteY0" fmla="*/ 0 h 405955"/>
                <a:gd name="connsiteX1" fmla="*/ 194785 w 194785"/>
                <a:gd name="connsiteY1" fmla="*/ 119063 h 405955"/>
                <a:gd name="connsiteX2" fmla="*/ 0 w 194785"/>
                <a:gd name="connsiteY2" fmla="*/ 405955 h 405955"/>
                <a:gd name="connsiteX3" fmla="*/ 0 w 194785"/>
                <a:gd name="connsiteY3" fmla="*/ 277833 h 40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785" h="405955">
                  <a:moveTo>
                    <a:pt x="194785" y="0"/>
                  </a:moveTo>
                  <a:lnTo>
                    <a:pt x="194785" y="119063"/>
                  </a:lnTo>
                  <a:lnTo>
                    <a:pt x="0" y="405955"/>
                  </a:lnTo>
                  <a:lnTo>
                    <a:pt x="0" y="2778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4081942" y="6579821"/>
              <a:ext cx="194785" cy="417880"/>
            </a:xfrm>
            <a:custGeom>
              <a:avLst/>
              <a:gdLst>
                <a:gd name="connsiteX0" fmla="*/ 194785 w 194785"/>
                <a:gd name="connsiteY0" fmla="*/ 0 h 417880"/>
                <a:gd name="connsiteX1" fmla="*/ 194785 w 194785"/>
                <a:gd name="connsiteY1" fmla="*/ 115888 h 417880"/>
                <a:gd name="connsiteX2" fmla="*/ 0 w 194785"/>
                <a:gd name="connsiteY2" fmla="*/ 417880 h 417880"/>
                <a:gd name="connsiteX3" fmla="*/ 0 w 194785"/>
                <a:gd name="connsiteY3" fmla="*/ 289913 h 41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785" h="417880">
                  <a:moveTo>
                    <a:pt x="194785" y="0"/>
                  </a:moveTo>
                  <a:lnTo>
                    <a:pt x="194785" y="115888"/>
                  </a:lnTo>
                  <a:lnTo>
                    <a:pt x="0" y="417880"/>
                  </a:lnTo>
                  <a:lnTo>
                    <a:pt x="0" y="2899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720"/>
            <p:cNvSpPr>
              <a:spLocks/>
            </p:cNvSpPr>
            <p:nvPr/>
          </p:nvSpPr>
          <p:spPr bwMode="auto">
            <a:xfrm>
              <a:off x="4019551" y="4529138"/>
              <a:ext cx="141288" cy="195263"/>
            </a:xfrm>
            <a:custGeom>
              <a:avLst/>
              <a:gdLst>
                <a:gd name="T0" fmla="*/ 89 w 89"/>
                <a:gd name="T1" fmla="*/ 78 h 123"/>
                <a:gd name="T2" fmla="*/ 0 w 89"/>
                <a:gd name="T3" fmla="*/ 123 h 123"/>
                <a:gd name="T4" fmla="*/ 0 w 89"/>
                <a:gd name="T5" fmla="*/ 40 h 123"/>
                <a:gd name="T6" fmla="*/ 89 w 89"/>
                <a:gd name="T7" fmla="*/ 0 h 123"/>
                <a:gd name="T8" fmla="*/ 89 w 89"/>
                <a:gd name="T9" fmla="*/ 7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23">
                  <a:moveTo>
                    <a:pt x="89" y="78"/>
                  </a:moveTo>
                  <a:lnTo>
                    <a:pt x="0" y="123"/>
                  </a:lnTo>
                  <a:lnTo>
                    <a:pt x="0" y="40"/>
                  </a:lnTo>
                  <a:lnTo>
                    <a:pt x="89" y="0"/>
                  </a:lnTo>
                  <a:lnTo>
                    <a:pt x="8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3" name="Group 502"/>
            <p:cNvGrpSpPr/>
            <p:nvPr/>
          </p:nvGrpSpPr>
          <p:grpSpPr>
            <a:xfrm>
              <a:off x="3892551" y="3008313"/>
              <a:ext cx="371475" cy="1449388"/>
              <a:chOff x="3892551" y="3008313"/>
              <a:chExt cx="371475" cy="1449388"/>
            </a:xfrm>
            <a:grpFill/>
          </p:grpSpPr>
          <p:sp>
            <p:nvSpPr>
              <p:cNvPr id="540" name="Rectangle 721"/>
              <p:cNvSpPr>
                <a:spLocks noChangeArrowheads="1"/>
              </p:cNvSpPr>
              <p:nvPr/>
            </p:nvSpPr>
            <p:spPr bwMode="auto">
              <a:xfrm>
                <a:off x="3892551" y="3008313"/>
                <a:ext cx="371475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Rectangle 722"/>
              <p:cNvSpPr>
                <a:spLocks noChangeArrowheads="1"/>
              </p:cNvSpPr>
              <p:nvPr/>
            </p:nvSpPr>
            <p:spPr bwMode="auto">
              <a:xfrm>
                <a:off x="3892551" y="3124201"/>
                <a:ext cx="37147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Rectangle 723"/>
              <p:cNvSpPr>
                <a:spLocks noChangeArrowheads="1"/>
              </p:cNvSpPr>
              <p:nvPr/>
            </p:nvSpPr>
            <p:spPr bwMode="auto">
              <a:xfrm>
                <a:off x="3892551" y="3200401"/>
                <a:ext cx="371475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Rectangle 725"/>
              <p:cNvSpPr>
                <a:spLocks noChangeArrowheads="1"/>
              </p:cNvSpPr>
              <p:nvPr/>
            </p:nvSpPr>
            <p:spPr bwMode="auto">
              <a:xfrm>
                <a:off x="3892551" y="3354388"/>
                <a:ext cx="371475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Rectangle 726"/>
              <p:cNvSpPr>
                <a:spLocks noChangeArrowheads="1"/>
              </p:cNvSpPr>
              <p:nvPr/>
            </p:nvSpPr>
            <p:spPr bwMode="auto">
              <a:xfrm>
                <a:off x="3892551" y="3419476"/>
                <a:ext cx="37147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Rectangle 728"/>
              <p:cNvSpPr>
                <a:spLocks noChangeArrowheads="1"/>
              </p:cNvSpPr>
              <p:nvPr/>
            </p:nvSpPr>
            <p:spPr bwMode="auto">
              <a:xfrm>
                <a:off x="3892551" y="3573463"/>
                <a:ext cx="37147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Rectangle 729"/>
              <p:cNvSpPr>
                <a:spLocks noChangeArrowheads="1"/>
              </p:cNvSpPr>
              <p:nvPr/>
            </p:nvSpPr>
            <p:spPr bwMode="auto">
              <a:xfrm>
                <a:off x="3892551" y="3649663"/>
                <a:ext cx="37147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Rectangle 730"/>
              <p:cNvSpPr>
                <a:spLocks noChangeArrowheads="1"/>
              </p:cNvSpPr>
              <p:nvPr/>
            </p:nvSpPr>
            <p:spPr bwMode="auto">
              <a:xfrm>
                <a:off x="3892551" y="3727451"/>
                <a:ext cx="37147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Rectangle 731"/>
              <p:cNvSpPr>
                <a:spLocks noChangeArrowheads="1"/>
              </p:cNvSpPr>
              <p:nvPr/>
            </p:nvSpPr>
            <p:spPr bwMode="auto">
              <a:xfrm>
                <a:off x="3892551" y="3803651"/>
                <a:ext cx="37147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Rectangle 732"/>
              <p:cNvSpPr>
                <a:spLocks noChangeArrowheads="1"/>
              </p:cNvSpPr>
              <p:nvPr/>
            </p:nvSpPr>
            <p:spPr bwMode="auto">
              <a:xfrm>
                <a:off x="3892551" y="3881438"/>
                <a:ext cx="37147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Rectangle 733"/>
              <p:cNvSpPr>
                <a:spLocks noChangeArrowheads="1"/>
              </p:cNvSpPr>
              <p:nvPr/>
            </p:nvSpPr>
            <p:spPr bwMode="auto">
              <a:xfrm>
                <a:off x="3892551" y="3957638"/>
                <a:ext cx="37147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Rectangle 735"/>
              <p:cNvSpPr>
                <a:spLocks noChangeArrowheads="1"/>
              </p:cNvSpPr>
              <p:nvPr/>
            </p:nvSpPr>
            <p:spPr bwMode="auto">
              <a:xfrm>
                <a:off x="3892551" y="4111626"/>
                <a:ext cx="37147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Rectangle 736"/>
              <p:cNvSpPr>
                <a:spLocks noChangeArrowheads="1"/>
              </p:cNvSpPr>
              <p:nvPr/>
            </p:nvSpPr>
            <p:spPr bwMode="auto">
              <a:xfrm>
                <a:off x="3892551" y="4175126"/>
                <a:ext cx="371475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Rectangle 737"/>
              <p:cNvSpPr>
                <a:spLocks noChangeArrowheads="1"/>
              </p:cNvSpPr>
              <p:nvPr/>
            </p:nvSpPr>
            <p:spPr bwMode="auto">
              <a:xfrm>
                <a:off x="3892551" y="4252913"/>
                <a:ext cx="37147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Rectangle 739"/>
              <p:cNvSpPr>
                <a:spLocks noChangeArrowheads="1"/>
              </p:cNvSpPr>
              <p:nvPr/>
            </p:nvSpPr>
            <p:spPr bwMode="auto">
              <a:xfrm>
                <a:off x="3892551" y="4406901"/>
                <a:ext cx="37147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04" name="Rectangle 741"/>
            <p:cNvSpPr>
              <a:spLocks noChangeArrowheads="1"/>
            </p:cNvSpPr>
            <p:nvPr/>
          </p:nvSpPr>
          <p:spPr bwMode="auto">
            <a:xfrm>
              <a:off x="2930526" y="3290888"/>
              <a:ext cx="333375" cy="166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Rectangle 742"/>
            <p:cNvSpPr>
              <a:spLocks noChangeArrowheads="1"/>
            </p:cNvSpPr>
            <p:nvPr/>
          </p:nvSpPr>
          <p:spPr bwMode="auto">
            <a:xfrm>
              <a:off x="2930526" y="3482976"/>
              <a:ext cx="3333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Rectangle 743"/>
            <p:cNvSpPr>
              <a:spLocks noChangeArrowheads="1"/>
            </p:cNvSpPr>
            <p:nvPr/>
          </p:nvSpPr>
          <p:spPr bwMode="auto">
            <a:xfrm>
              <a:off x="2930526" y="3586163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Rectangle 744"/>
            <p:cNvSpPr>
              <a:spLocks noChangeArrowheads="1"/>
            </p:cNvSpPr>
            <p:nvPr/>
          </p:nvSpPr>
          <p:spPr bwMode="auto">
            <a:xfrm>
              <a:off x="2930526" y="3700463"/>
              <a:ext cx="3333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Rectangle 745"/>
            <p:cNvSpPr>
              <a:spLocks noChangeArrowheads="1"/>
            </p:cNvSpPr>
            <p:nvPr/>
          </p:nvSpPr>
          <p:spPr bwMode="auto">
            <a:xfrm>
              <a:off x="2930526" y="3803651"/>
              <a:ext cx="3333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Rectangle 746"/>
            <p:cNvSpPr>
              <a:spLocks noChangeArrowheads="1"/>
            </p:cNvSpPr>
            <p:nvPr/>
          </p:nvSpPr>
          <p:spPr bwMode="auto">
            <a:xfrm>
              <a:off x="2930526" y="3919538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Rectangle 748"/>
            <p:cNvSpPr>
              <a:spLocks noChangeArrowheads="1"/>
            </p:cNvSpPr>
            <p:nvPr/>
          </p:nvSpPr>
          <p:spPr bwMode="auto">
            <a:xfrm>
              <a:off x="2930526" y="4137026"/>
              <a:ext cx="3333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Rectangle 749"/>
            <p:cNvSpPr>
              <a:spLocks noChangeArrowheads="1"/>
            </p:cNvSpPr>
            <p:nvPr/>
          </p:nvSpPr>
          <p:spPr bwMode="auto">
            <a:xfrm>
              <a:off x="2930526" y="4240213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Rectangle 750"/>
            <p:cNvSpPr>
              <a:spLocks noChangeArrowheads="1"/>
            </p:cNvSpPr>
            <p:nvPr/>
          </p:nvSpPr>
          <p:spPr bwMode="auto">
            <a:xfrm>
              <a:off x="2930526" y="4356101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Rectangle 751"/>
            <p:cNvSpPr>
              <a:spLocks noChangeArrowheads="1"/>
            </p:cNvSpPr>
            <p:nvPr/>
          </p:nvSpPr>
          <p:spPr bwMode="auto">
            <a:xfrm>
              <a:off x="2930526" y="4457701"/>
              <a:ext cx="3333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Rectangle 752"/>
            <p:cNvSpPr>
              <a:spLocks noChangeArrowheads="1"/>
            </p:cNvSpPr>
            <p:nvPr/>
          </p:nvSpPr>
          <p:spPr bwMode="auto">
            <a:xfrm>
              <a:off x="2930526" y="4573588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Rectangle 753"/>
            <p:cNvSpPr>
              <a:spLocks noChangeArrowheads="1"/>
            </p:cNvSpPr>
            <p:nvPr/>
          </p:nvSpPr>
          <p:spPr bwMode="auto">
            <a:xfrm>
              <a:off x="2930526" y="4676776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754"/>
            <p:cNvSpPr>
              <a:spLocks/>
            </p:cNvSpPr>
            <p:nvPr/>
          </p:nvSpPr>
          <p:spPr bwMode="auto">
            <a:xfrm>
              <a:off x="3263901" y="3290888"/>
              <a:ext cx="358775" cy="188913"/>
            </a:xfrm>
            <a:custGeom>
              <a:avLst/>
              <a:gdLst>
                <a:gd name="T0" fmla="*/ 226 w 226"/>
                <a:gd name="T1" fmla="*/ 119 h 119"/>
                <a:gd name="T2" fmla="*/ 0 w 226"/>
                <a:gd name="T3" fmla="*/ 105 h 119"/>
                <a:gd name="T4" fmla="*/ 0 w 226"/>
                <a:gd name="T5" fmla="*/ 0 h 119"/>
                <a:gd name="T6" fmla="*/ 226 w 226"/>
                <a:gd name="T7" fmla="*/ 26 h 119"/>
                <a:gd name="T8" fmla="*/ 226 w 226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19">
                  <a:moveTo>
                    <a:pt x="226" y="119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226" y="26"/>
                  </a:lnTo>
                  <a:lnTo>
                    <a:pt x="226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755"/>
            <p:cNvSpPr>
              <a:spLocks/>
            </p:cNvSpPr>
            <p:nvPr/>
          </p:nvSpPr>
          <p:spPr bwMode="auto">
            <a:xfrm>
              <a:off x="3263901" y="3482976"/>
              <a:ext cx="358775" cy="90488"/>
            </a:xfrm>
            <a:custGeom>
              <a:avLst/>
              <a:gdLst>
                <a:gd name="T0" fmla="*/ 226 w 226"/>
                <a:gd name="T1" fmla="*/ 57 h 57"/>
                <a:gd name="T2" fmla="*/ 0 w 226"/>
                <a:gd name="T3" fmla="*/ 49 h 57"/>
                <a:gd name="T4" fmla="*/ 0 w 226"/>
                <a:gd name="T5" fmla="*/ 0 h 57"/>
                <a:gd name="T6" fmla="*/ 226 w 226"/>
                <a:gd name="T7" fmla="*/ 12 h 57"/>
                <a:gd name="T8" fmla="*/ 226 w 22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57">
                  <a:moveTo>
                    <a:pt x="226" y="57"/>
                  </a:moveTo>
                  <a:lnTo>
                    <a:pt x="0" y="49"/>
                  </a:lnTo>
                  <a:lnTo>
                    <a:pt x="0" y="0"/>
                  </a:lnTo>
                  <a:lnTo>
                    <a:pt x="226" y="12"/>
                  </a:lnTo>
                  <a:lnTo>
                    <a:pt x="226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756"/>
            <p:cNvSpPr>
              <a:spLocks/>
            </p:cNvSpPr>
            <p:nvPr/>
          </p:nvSpPr>
          <p:spPr bwMode="auto">
            <a:xfrm>
              <a:off x="3263901" y="3586163"/>
              <a:ext cx="358775" cy="76200"/>
            </a:xfrm>
            <a:custGeom>
              <a:avLst/>
              <a:gdLst>
                <a:gd name="T0" fmla="*/ 226 w 226"/>
                <a:gd name="T1" fmla="*/ 48 h 48"/>
                <a:gd name="T2" fmla="*/ 0 w 226"/>
                <a:gd name="T3" fmla="*/ 48 h 48"/>
                <a:gd name="T4" fmla="*/ 0 w 226"/>
                <a:gd name="T5" fmla="*/ 0 h 48"/>
                <a:gd name="T6" fmla="*/ 226 w 226"/>
                <a:gd name="T7" fmla="*/ 6 h 48"/>
                <a:gd name="T8" fmla="*/ 226 w 226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48">
                  <a:moveTo>
                    <a:pt x="226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226" y="6"/>
                  </a:lnTo>
                  <a:lnTo>
                    <a:pt x="22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757"/>
            <p:cNvSpPr>
              <a:spLocks/>
            </p:cNvSpPr>
            <p:nvPr/>
          </p:nvSpPr>
          <p:spPr bwMode="auto">
            <a:xfrm>
              <a:off x="3263901" y="3700463"/>
              <a:ext cx="358775" cy="77788"/>
            </a:xfrm>
            <a:custGeom>
              <a:avLst/>
              <a:gdLst>
                <a:gd name="T0" fmla="*/ 226 w 226"/>
                <a:gd name="T1" fmla="*/ 43 h 49"/>
                <a:gd name="T2" fmla="*/ 0 w 226"/>
                <a:gd name="T3" fmla="*/ 49 h 49"/>
                <a:gd name="T4" fmla="*/ 0 w 226"/>
                <a:gd name="T5" fmla="*/ 0 h 49"/>
                <a:gd name="T6" fmla="*/ 226 w 226"/>
                <a:gd name="T7" fmla="*/ 0 h 49"/>
                <a:gd name="T8" fmla="*/ 226 w 226"/>
                <a:gd name="T9" fmla="*/ 4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49">
                  <a:moveTo>
                    <a:pt x="226" y="43"/>
                  </a:moveTo>
                  <a:lnTo>
                    <a:pt x="0" y="49"/>
                  </a:lnTo>
                  <a:lnTo>
                    <a:pt x="0" y="0"/>
                  </a:lnTo>
                  <a:lnTo>
                    <a:pt x="226" y="0"/>
                  </a:lnTo>
                  <a:lnTo>
                    <a:pt x="226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758"/>
            <p:cNvSpPr>
              <a:spLocks/>
            </p:cNvSpPr>
            <p:nvPr/>
          </p:nvSpPr>
          <p:spPr bwMode="auto">
            <a:xfrm>
              <a:off x="3263901" y="3790951"/>
              <a:ext cx="358775" cy="90488"/>
            </a:xfrm>
            <a:custGeom>
              <a:avLst/>
              <a:gdLst>
                <a:gd name="T0" fmla="*/ 226 w 226"/>
                <a:gd name="T1" fmla="*/ 44 h 57"/>
                <a:gd name="T2" fmla="*/ 0 w 226"/>
                <a:gd name="T3" fmla="*/ 57 h 57"/>
                <a:gd name="T4" fmla="*/ 0 w 226"/>
                <a:gd name="T5" fmla="*/ 8 h 57"/>
                <a:gd name="T6" fmla="*/ 226 w 226"/>
                <a:gd name="T7" fmla="*/ 0 h 57"/>
                <a:gd name="T8" fmla="*/ 226 w 226"/>
                <a:gd name="T9" fmla="*/ 4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57">
                  <a:moveTo>
                    <a:pt x="226" y="44"/>
                  </a:moveTo>
                  <a:lnTo>
                    <a:pt x="0" y="57"/>
                  </a:lnTo>
                  <a:lnTo>
                    <a:pt x="0" y="8"/>
                  </a:lnTo>
                  <a:lnTo>
                    <a:pt x="226" y="0"/>
                  </a:lnTo>
                  <a:lnTo>
                    <a:pt x="226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759"/>
            <p:cNvSpPr>
              <a:spLocks/>
            </p:cNvSpPr>
            <p:nvPr/>
          </p:nvSpPr>
          <p:spPr bwMode="auto">
            <a:xfrm>
              <a:off x="3263901" y="3890963"/>
              <a:ext cx="358775" cy="101600"/>
            </a:xfrm>
            <a:custGeom>
              <a:avLst/>
              <a:gdLst>
                <a:gd name="T0" fmla="*/ 226 w 226"/>
                <a:gd name="T1" fmla="*/ 44 h 64"/>
                <a:gd name="T2" fmla="*/ 0 w 226"/>
                <a:gd name="T3" fmla="*/ 64 h 64"/>
                <a:gd name="T4" fmla="*/ 0 w 226"/>
                <a:gd name="T5" fmla="*/ 16 h 64"/>
                <a:gd name="T6" fmla="*/ 226 w 226"/>
                <a:gd name="T7" fmla="*/ 0 h 64"/>
                <a:gd name="T8" fmla="*/ 226 w 226"/>
                <a:gd name="T9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64">
                  <a:moveTo>
                    <a:pt x="226" y="44"/>
                  </a:moveTo>
                  <a:lnTo>
                    <a:pt x="0" y="64"/>
                  </a:lnTo>
                  <a:lnTo>
                    <a:pt x="0" y="16"/>
                  </a:lnTo>
                  <a:lnTo>
                    <a:pt x="226" y="0"/>
                  </a:lnTo>
                  <a:lnTo>
                    <a:pt x="226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761"/>
            <p:cNvSpPr>
              <a:spLocks/>
            </p:cNvSpPr>
            <p:nvPr/>
          </p:nvSpPr>
          <p:spPr bwMode="auto">
            <a:xfrm>
              <a:off x="3263901" y="4089401"/>
              <a:ext cx="358775" cy="125413"/>
            </a:xfrm>
            <a:custGeom>
              <a:avLst/>
              <a:gdLst>
                <a:gd name="T0" fmla="*/ 226 w 226"/>
                <a:gd name="T1" fmla="*/ 42 h 79"/>
                <a:gd name="T2" fmla="*/ 0 w 226"/>
                <a:gd name="T3" fmla="*/ 79 h 79"/>
                <a:gd name="T4" fmla="*/ 0 w 226"/>
                <a:gd name="T5" fmla="*/ 30 h 79"/>
                <a:gd name="T6" fmla="*/ 226 w 226"/>
                <a:gd name="T7" fmla="*/ 0 h 79"/>
                <a:gd name="T8" fmla="*/ 226 w 226"/>
                <a:gd name="T9" fmla="*/ 4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79">
                  <a:moveTo>
                    <a:pt x="226" y="42"/>
                  </a:moveTo>
                  <a:lnTo>
                    <a:pt x="0" y="79"/>
                  </a:lnTo>
                  <a:lnTo>
                    <a:pt x="0" y="30"/>
                  </a:lnTo>
                  <a:lnTo>
                    <a:pt x="226" y="0"/>
                  </a:lnTo>
                  <a:lnTo>
                    <a:pt x="226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762"/>
            <p:cNvSpPr>
              <a:spLocks/>
            </p:cNvSpPr>
            <p:nvPr/>
          </p:nvSpPr>
          <p:spPr bwMode="auto">
            <a:xfrm>
              <a:off x="3263901" y="4181475"/>
              <a:ext cx="358775" cy="134938"/>
            </a:xfrm>
            <a:custGeom>
              <a:avLst/>
              <a:gdLst>
                <a:gd name="T0" fmla="*/ 226 w 226"/>
                <a:gd name="T1" fmla="*/ 45 h 85"/>
                <a:gd name="T2" fmla="*/ 0 w 226"/>
                <a:gd name="T3" fmla="*/ 85 h 85"/>
                <a:gd name="T4" fmla="*/ 0 w 226"/>
                <a:gd name="T5" fmla="*/ 39 h 85"/>
                <a:gd name="T6" fmla="*/ 226 w 226"/>
                <a:gd name="T7" fmla="*/ 0 h 85"/>
                <a:gd name="T8" fmla="*/ 226 w 226"/>
                <a:gd name="T9" fmla="*/ 4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85">
                  <a:moveTo>
                    <a:pt x="226" y="45"/>
                  </a:moveTo>
                  <a:lnTo>
                    <a:pt x="0" y="85"/>
                  </a:lnTo>
                  <a:lnTo>
                    <a:pt x="0" y="39"/>
                  </a:lnTo>
                  <a:lnTo>
                    <a:pt x="226" y="0"/>
                  </a:lnTo>
                  <a:lnTo>
                    <a:pt x="226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763"/>
            <p:cNvSpPr>
              <a:spLocks/>
            </p:cNvSpPr>
            <p:nvPr/>
          </p:nvSpPr>
          <p:spPr bwMode="auto">
            <a:xfrm>
              <a:off x="3263901" y="4284663"/>
              <a:ext cx="358775" cy="147638"/>
            </a:xfrm>
            <a:custGeom>
              <a:avLst/>
              <a:gdLst>
                <a:gd name="T0" fmla="*/ 226 w 226"/>
                <a:gd name="T1" fmla="*/ 45 h 93"/>
                <a:gd name="T2" fmla="*/ 0 w 226"/>
                <a:gd name="T3" fmla="*/ 93 h 93"/>
                <a:gd name="T4" fmla="*/ 0 w 226"/>
                <a:gd name="T5" fmla="*/ 45 h 93"/>
                <a:gd name="T6" fmla="*/ 226 w 226"/>
                <a:gd name="T7" fmla="*/ 0 h 93"/>
                <a:gd name="T8" fmla="*/ 226 w 226"/>
                <a:gd name="T9" fmla="*/ 4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93">
                  <a:moveTo>
                    <a:pt x="226" y="45"/>
                  </a:moveTo>
                  <a:lnTo>
                    <a:pt x="0" y="93"/>
                  </a:lnTo>
                  <a:lnTo>
                    <a:pt x="0" y="45"/>
                  </a:lnTo>
                  <a:lnTo>
                    <a:pt x="226" y="0"/>
                  </a:lnTo>
                  <a:lnTo>
                    <a:pt x="226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764"/>
            <p:cNvSpPr>
              <a:spLocks/>
            </p:cNvSpPr>
            <p:nvPr/>
          </p:nvSpPr>
          <p:spPr bwMode="auto">
            <a:xfrm>
              <a:off x="3263901" y="4378326"/>
              <a:ext cx="358775" cy="157163"/>
            </a:xfrm>
            <a:custGeom>
              <a:avLst/>
              <a:gdLst>
                <a:gd name="T0" fmla="*/ 226 w 226"/>
                <a:gd name="T1" fmla="*/ 42 h 99"/>
                <a:gd name="T2" fmla="*/ 0 w 226"/>
                <a:gd name="T3" fmla="*/ 99 h 99"/>
                <a:gd name="T4" fmla="*/ 0 w 226"/>
                <a:gd name="T5" fmla="*/ 50 h 99"/>
                <a:gd name="T6" fmla="*/ 226 w 226"/>
                <a:gd name="T7" fmla="*/ 0 h 99"/>
                <a:gd name="T8" fmla="*/ 226 w 226"/>
                <a:gd name="T9" fmla="*/ 4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99">
                  <a:moveTo>
                    <a:pt x="226" y="42"/>
                  </a:moveTo>
                  <a:lnTo>
                    <a:pt x="0" y="99"/>
                  </a:lnTo>
                  <a:lnTo>
                    <a:pt x="0" y="50"/>
                  </a:lnTo>
                  <a:lnTo>
                    <a:pt x="226" y="0"/>
                  </a:lnTo>
                  <a:lnTo>
                    <a:pt x="226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Rectangle 766"/>
            <p:cNvSpPr>
              <a:spLocks noChangeArrowheads="1"/>
            </p:cNvSpPr>
            <p:nvPr/>
          </p:nvSpPr>
          <p:spPr bwMode="auto">
            <a:xfrm>
              <a:off x="2930526" y="4791076"/>
              <a:ext cx="3333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Rectangle 767"/>
            <p:cNvSpPr>
              <a:spLocks noChangeArrowheads="1"/>
            </p:cNvSpPr>
            <p:nvPr/>
          </p:nvSpPr>
          <p:spPr bwMode="auto">
            <a:xfrm>
              <a:off x="2930526" y="4894263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Rectangle 768"/>
            <p:cNvSpPr>
              <a:spLocks noChangeArrowheads="1"/>
            </p:cNvSpPr>
            <p:nvPr/>
          </p:nvSpPr>
          <p:spPr bwMode="auto">
            <a:xfrm>
              <a:off x="2930526" y="5010151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Rectangle 770"/>
            <p:cNvSpPr>
              <a:spLocks noChangeArrowheads="1"/>
            </p:cNvSpPr>
            <p:nvPr/>
          </p:nvSpPr>
          <p:spPr bwMode="auto">
            <a:xfrm>
              <a:off x="2930526" y="5227638"/>
              <a:ext cx="3333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Rectangle 771"/>
            <p:cNvSpPr>
              <a:spLocks noChangeArrowheads="1"/>
            </p:cNvSpPr>
            <p:nvPr/>
          </p:nvSpPr>
          <p:spPr bwMode="auto">
            <a:xfrm>
              <a:off x="2930526" y="5330826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Rectangle 772"/>
            <p:cNvSpPr>
              <a:spLocks noChangeArrowheads="1"/>
            </p:cNvSpPr>
            <p:nvPr/>
          </p:nvSpPr>
          <p:spPr bwMode="auto">
            <a:xfrm>
              <a:off x="2930526" y="5445126"/>
              <a:ext cx="3333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Rectangle 773"/>
            <p:cNvSpPr>
              <a:spLocks noChangeArrowheads="1"/>
            </p:cNvSpPr>
            <p:nvPr/>
          </p:nvSpPr>
          <p:spPr bwMode="auto">
            <a:xfrm>
              <a:off x="2930526" y="5548313"/>
              <a:ext cx="3333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Rectangle 774"/>
            <p:cNvSpPr>
              <a:spLocks noChangeArrowheads="1"/>
            </p:cNvSpPr>
            <p:nvPr/>
          </p:nvSpPr>
          <p:spPr bwMode="auto">
            <a:xfrm>
              <a:off x="2930526" y="5664201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Rectangle 775"/>
            <p:cNvSpPr>
              <a:spLocks noChangeArrowheads="1"/>
            </p:cNvSpPr>
            <p:nvPr/>
          </p:nvSpPr>
          <p:spPr bwMode="auto">
            <a:xfrm>
              <a:off x="2930526" y="5765801"/>
              <a:ext cx="3333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Rectangle 777"/>
            <p:cNvSpPr>
              <a:spLocks noChangeArrowheads="1"/>
            </p:cNvSpPr>
            <p:nvPr/>
          </p:nvSpPr>
          <p:spPr bwMode="auto">
            <a:xfrm>
              <a:off x="2930526" y="5984876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Rectangle 778"/>
            <p:cNvSpPr>
              <a:spLocks noChangeArrowheads="1"/>
            </p:cNvSpPr>
            <p:nvPr/>
          </p:nvSpPr>
          <p:spPr bwMode="auto">
            <a:xfrm>
              <a:off x="2930526" y="6100763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Rectangle 779"/>
            <p:cNvSpPr>
              <a:spLocks noChangeArrowheads="1"/>
            </p:cNvSpPr>
            <p:nvPr/>
          </p:nvSpPr>
          <p:spPr bwMode="auto">
            <a:xfrm>
              <a:off x="2930526" y="6202363"/>
              <a:ext cx="333375" cy="77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Rectangle 780"/>
            <p:cNvSpPr>
              <a:spLocks noChangeArrowheads="1"/>
            </p:cNvSpPr>
            <p:nvPr/>
          </p:nvSpPr>
          <p:spPr bwMode="auto">
            <a:xfrm>
              <a:off x="2930526" y="6318251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Rectangle 783"/>
            <p:cNvSpPr>
              <a:spLocks noChangeArrowheads="1"/>
            </p:cNvSpPr>
            <p:nvPr/>
          </p:nvSpPr>
          <p:spPr bwMode="auto">
            <a:xfrm>
              <a:off x="2930526" y="6638926"/>
              <a:ext cx="333375" cy="762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68" name="Title 974"/>
          <p:cNvSpPr txBox="1">
            <a:spLocks/>
          </p:cNvSpPr>
          <p:nvPr/>
        </p:nvSpPr>
        <p:spPr>
          <a:xfrm>
            <a:off x="2197915" y="476214"/>
            <a:ext cx="8040646" cy="1097125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What customers are telling us</a:t>
            </a:r>
          </a:p>
        </p:txBody>
      </p:sp>
      <p:sp>
        <p:nvSpPr>
          <p:cNvPr id="5" name="Oval Callout 4"/>
          <p:cNvSpPr>
            <a:spLocks noChangeAspect="1"/>
          </p:cNvSpPr>
          <p:nvPr/>
        </p:nvSpPr>
        <p:spPr bwMode="auto">
          <a:xfrm>
            <a:off x="362900" y="1574313"/>
            <a:ext cx="1425869" cy="1425869"/>
          </a:xfrm>
          <a:prstGeom prst="wedgeEllipseCallout">
            <a:avLst>
              <a:gd name="adj1" fmla="val -42"/>
              <a:gd name="adj2" fmla="val 67530"/>
            </a:avLst>
          </a:prstGeom>
          <a:solidFill>
            <a:schemeClr val="bg1">
              <a:alpha val="60000"/>
            </a:schemeClr>
          </a:solidFill>
          <a:ln w="38100" cmpd="thinThick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Passwords are no longer sufficient</a:t>
            </a:r>
          </a:p>
        </p:txBody>
      </p:sp>
      <p:sp>
        <p:nvSpPr>
          <p:cNvPr id="577" name="Oval Callout 576"/>
          <p:cNvSpPr>
            <a:spLocks noChangeAspect="1"/>
          </p:cNvSpPr>
          <p:nvPr/>
        </p:nvSpPr>
        <p:spPr bwMode="auto">
          <a:xfrm>
            <a:off x="4665961" y="2222778"/>
            <a:ext cx="1919968" cy="1919968"/>
          </a:xfrm>
          <a:prstGeom prst="wedgeEllipseCallout">
            <a:avLst>
              <a:gd name="adj1" fmla="val -42"/>
              <a:gd name="adj2" fmla="val 67530"/>
            </a:avLst>
          </a:prstGeom>
          <a:solidFill>
            <a:schemeClr val="bg1">
              <a:alpha val="60000"/>
            </a:schemeClr>
          </a:solidFill>
          <a:ln w="38100" cmpd="thinThick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 need to be adopting new technologies as fast as our customers</a:t>
            </a:r>
          </a:p>
        </p:txBody>
      </p:sp>
      <p:sp>
        <p:nvSpPr>
          <p:cNvPr id="578" name="Oval Callout 577"/>
          <p:cNvSpPr>
            <a:spLocks noChangeAspect="1"/>
          </p:cNvSpPr>
          <p:nvPr/>
        </p:nvSpPr>
        <p:spPr bwMode="auto">
          <a:xfrm>
            <a:off x="7438510" y="1499958"/>
            <a:ext cx="1828541" cy="1828541"/>
          </a:xfrm>
          <a:prstGeom prst="wedgeEllipseCallout">
            <a:avLst>
              <a:gd name="adj1" fmla="val -42"/>
              <a:gd name="adj2" fmla="val 67530"/>
            </a:avLst>
          </a:prstGeom>
          <a:solidFill>
            <a:schemeClr val="bg1">
              <a:alpha val="60000"/>
            </a:schemeClr>
          </a:solidFill>
          <a:ln w="38100" cmpd="thinThick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My users </a:t>
            </a:r>
            <a:b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</a:b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need access </a:t>
            </a:r>
            <a:b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</a:b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to their apps and data anywhere, anytime</a:t>
            </a:r>
          </a:p>
        </p:txBody>
      </p:sp>
      <p:sp>
        <p:nvSpPr>
          <p:cNvPr id="579" name="Oval Callout 578"/>
          <p:cNvSpPr>
            <a:spLocks noChangeAspect="1"/>
          </p:cNvSpPr>
          <p:nvPr/>
        </p:nvSpPr>
        <p:spPr bwMode="auto">
          <a:xfrm>
            <a:off x="3513587" y="4339910"/>
            <a:ext cx="1919968" cy="1919968"/>
          </a:xfrm>
          <a:prstGeom prst="wedgeEllipseCallout">
            <a:avLst>
              <a:gd name="adj1" fmla="val -42"/>
              <a:gd name="adj2" fmla="val 67530"/>
            </a:avLst>
          </a:prstGeom>
          <a:solidFill>
            <a:schemeClr val="bg1">
              <a:alpha val="60000"/>
            </a:schemeClr>
          </a:solidFill>
          <a:ln w="38100" cmpd="thinThick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Too many tools and </a:t>
            </a:r>
            <a:b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</a:b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too much fragmentation</a:t>
            </a:r>
          </a:p>
        </p:txBody>
      </p:sp>
      <p:sp>
        <p:nvSpPr>
          <p:cNvPr id="580" name="Oval Callout 579"/>
          <p:cNvSpPr>
            <a:spLocks noChangeAspect="1"/>
          </p:cNvSpPr>
          <p:nvPr/>
        </p:nvSpPr>
        <p:spPr bwMode="auto">
          <a:xfrm>
            <a:off x="6438855" y="3553594"/>
            <a:ext cx="1737113" cy="1737113"/>
          </a:xfrm>
          <a:prstGeom prst="wedgeEllipseCallout">
            <a:avLst>
              <a:gd name="adj1" fmla="val -42"/>
              <a:gd name="adj2" fmla="val 67530"/>
            </a:avLst>
          </a:prstGeom>
          <a:solidFill>
            <a:schemeClr val="bg1">
              <a:alpha val="60000"/>
            </a:schemeClr>
          </a:solidFill>
          <a:ln w="38100" cmpd="thinThick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No more big deployments</a:t>
            </a:r>
          </a:p>
        </p:txBody>
      </p:sp>
      <p:sp>
        <p:nvSpPr>
          <p:cNvPr id="581" name="Oval Callout 580"/>
          <p:cNvSpPr>
            <a:spLocks noChangeAspect="1"/>
          </p:cNvSpPr>
          <p:nvPr/>
        </p:nvSpPr>
        <p:spPr bwMode="auto">
          <a:xfrm>
            <a:off x="9900321" y="2082392"/>
            <a:ext cx="2011395" cy="2011395"/>
          </a:xfrm>
          <a:prstGeom prst="wedgeEllipseCallout">
            <a:avLst>
              <a:gd name="adj1" fmla="val -42"/>
              <a:gd name="adj2" fmla="val 67530"/>
            </a:avLst>
          </a:prstGeom>
          <a:solidFill>
            <a:schemeClr val="bg1">
              <a:alpha val="60000"/>
            </a:schemeClr>
          </a:solidFill>
          <a:ln w="38100" cmpd="thinThick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 want more transparency and an open dialogue </a:t>
            </a:r>
            <a:b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</a:b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with Microsoft</a:t>
            </a:r>
          </a:p>
        </p:txBody>
      </p:sp>
      <p:sp>
        <p:nvSpPr>
          <p:cNvPr id="583" name="Oval Callout 582"/>
          <p:cNvSpPr>
            <a:spLocks noChangeAspect="1"/>
          </p:cNvSpPr>
          <p:nvPr/>
        </p:nvSpPr>
        <p:spPr bwMode="auto">
          <a:xfrm>
            <a:off x="8833808" y="4048708"/>
            <a:ext cx="1828541" cy="1828541"/>
          </a:xfrm>
          <a:prstGeom prst="wedgeEllipseCallout">
            <a:avLst>
              <a:gd name="adj1" fmla="val -42"/>
              <a:gd name="adj2" fmla="val 67530"/>
            </a:avLst>
          </a:prstGeom>
          <a:solidFill>
            <a:schemeClr val="bg1">
              <a:alpha val="60000"/>
            </a:schemeClr>
          </a:solidFill>
          <a:ln w="38100" cmpd="thinThick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IT Budgets are under pressure.  Show us how we can cut </a:t>
            </a:r>
            <a:b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</a:b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IT costs</a:t>
            </a:r>
          </a:p>
        </p:txBody>
      </p:sp>
      <p:sp>
        <p:nvSpPr>
          <p:cNvPr id="1671" name="Oval Callout 1670"/>
          <p:cNvSpPr>
            <a:spLocks noChangeAspect="1"/>
          </p:cNvSpPr>
          <p:nvPr/>
        </p:nvSpPr>
        <p:spPr bwMode="auto">
          <a:xfrm>
            <a:off x="2304412" y="1888342"/>
            <a:ext cx="1753703" cy="1753703"/>
          </a:xfrm>
          <a:prstGeom prst="wedgeEllipseCallout">
            <a:avLst>
              <a:gd name="adj1" fmla="val -42"/>
              <a:gd name="adj2" fmla="val 67530"/>
            </a:avLst>
          </a:prstGeom>
          <a:solidFill>
            <a:schemeClr val="bg1">
              <a:alpha val="60000"/>
            </a:schemeClr>
          </a:solidFill>
          <a:ln w="38100" cmpd="thinThick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How do I protect my corporate data</a:t>
            </a:r>
          </a:p>
        </p:txBody>
      </p:sp>
      <p:sp>
        <p:nvSpPr>
          <p:cNvPr id="1672" name="Oval Callout 1671"/>
          <p:cNvSpPr>
            <a:spLocks noChangeAspect="1"/>
          </p:cNvSpPr>
          <p:nvPr/>
        </p:nvSpPr>
        <p:spPr bwMode="auto">
          <a:xfrm>
            <a:off x="798672" y="3912851"/>
            <a:ext cx="1753703" cy="1753703"/>
          </a:xfrm>
          <a:prstGeom prst="wedgeEllipseCallout">
            <a:avLst>
              <a:gd name="adj1" fmla="val -42"/>
              <a:gd name="adj2" fmla="val 67530"/>
            </a:avLst>
          </a:prstGeom>
          <a:solidFill>
            <a:schemeClr val="bg1">
              <a:alpha val="60000"/>
            </a:schemeClr>
          </a:solidFill>
          <a:ln w="38100" cmpd="thinThick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Security of our mobile devices is a top concern</a:t>
            </a:r>
          </a:p>
        </p:txBody>
      </p:sp>
    </p:spTree>
    <p:extLst>
      <p:ext uri="{BB962C8B-B14F-4D97-AF65-F5344CB8AC3E}">
        <p14:creationId xmlns:p14="http://schemas.microsoft.com/office/powerpoint/2010/main" val="356476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6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600" fill="hold"/>
                                        <p:tgtEl>
                                          <p:spTgt spid="5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600" fill="hold"/>
                                        <p:tgtEl>
                                          <p:spTgt spid="57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accel="10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0" dur="600" fill="hold"/>
                                        <p:tgtEl>
                                          <p:spTgt spid="57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600" fill="hold"/>
                                        <p:tgtEl>
                                          <p:spTgt spid="58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3" dur="600" fill="hold"/>
                                        <p:tgtEl>
                                          <p:spTgt spid="58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600" fill="hold"/>
                                        <p:tgtEl>
                                          <p:spTgt spid="16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600" fill="hold"/>
                                        <p:tgtEl>
                                          <p:spTgt spid="16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0"/>
      <p:bldP spid="5" grpId="0" animBg="1"/>
      <p:bldP spid="5" grpId="1" animBg="1"/>
      <p:bldP spid="577" grpId="0" animBg="1"/>
      <p:bldP spid="577" grpId="1" animBg="1"/>
      <p:bldP spid="578" grpId="0" animBg="1"/>
      <p:bldP spid="578" grpId="1" animBg="1"/>
      <p:bldP spid="579" grpId="0" animBg="1"/>
      <p:bldP spid="579" grpId="1" animBg="1"/>
      <p:bldP spid="580" grpId="0" animBg="1"/>
      <p:bldP spid="581" grpId="0" animBg="1"/>
      <p:bldP spid="581" grpId="1" animBg="1"/>
      <p:bldP spid="583" grpId="0" animBg="1"/>
      <p:bldP spid="583" grpId="1" animBg="1"/>
      <p:bldP spid="1671" grpId="0" animBg="1"/>
      <p:bldP spid="1671" grpId="1" animBg="1"/>
      <p:bldP spid="1672" grpId="0" animBg="1"/>
      <p:bldP spid="167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1147768"/>
            <a:ext cx="12436475" cy="5846757"/>
          </a:xfrm>
          <a:prstGeom prst="rect">
            <a:avLst/>
          </a:prstGeom>
          <a:solidFill>
            <a:srgbClr val="E9E9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974"/>
          <p:cNvSpPr txBox="1">
            <a:spLocks/>
          </p:cNvSpPr>
          <p:nvPr/>
        </p:nvSpPr>
        <p:spPr>
          <a:xfrm>
            <a:off x="3083566" y="259366"/>
            <a:ext cx="6368526" cy="722296"/>
          </a:xfrm>
          <a:prstGeom prst="rect">
            <a:avLst/>
          </a:prstGeom>
        </p:spPr>
        <p:txBody>
          <a:bodyPr vert="horz" wrap="square" lIns="146283" tIns="91427" rIns="146283" bIns="91427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000" cap="all" spc="300" dirty="0">
                <a:solidFill>
                  <a:srgbClr val="0078D7"/>
                </a:solidFill>
                <a:latin typeface="Segoe UI Light" panose="020B0502040204020203" pitchFamily="34" charset="0"/>
                <a:cs typeface="Arial" panose="020B0604020202020204" pitchFamily="34" charset="0"/>
              </a:rPr>
              <a:t>What we hear </a:t>
            </a:r>
            <a:r>
              <a:rPr lang="en-US" sz="3000" cap="all" spc="3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from you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68050" y="6717142"/>
            <a:ext cx="9699863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>
              <a:lnSpc>
                <a:spcPct val="90000"/>
              </a:lnSpc>
            </a:pPr>
            <a:r>
              <a:rPr lang="en-US" sz="900" dirty="0">
                <a:solidFill>
                  <a:srgbClr val="969696"/>
                </a:solidFill>
              </a:rPr>
              <a:t>Sources: Gartner, </a:t>
            </a:r>
            <a:r>
              <a:rPr lang="en-US" sz="900" dirty="0" err="1">
                <a:solidFill>
                  <a:srgbClr val="969696"/>
                </a:solidFill>
              </a:rPr>
              <a:t>Ponemon</a:t>
            </a:r>
            <a:r>
              <a:rPr lang="en-US" sz="900" dirty="0">
                <a:solidFill>
                  <a:srgbClr val="969696"/>
                </a:solidFill>
              </a:rPr>
              <a:t> Institute, </a:t>
            </a:r>
            <a:r>
              <a:rPr lang="en-US" sz="900" dirty="0" err="1">
                <a:solidFill>
                  <a:srgbClr val="969696"/>
                </a:solidFill>
              </a:rPr>
              <a:t>IdeaPaint</a:t>
            </a:r>
            <a:r>
              <a:rPr lang="en-US" sz="900" dirty="0">
                <a:solidFill>
                  <a:srgbClr val="969696"/>
                </a:solidFill>
              </a:rPr>
              <a:t>, MIT Center for IS Research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7629" y="1663987"/>
            <a:ext cx="2991847" cy="1719784"/>
            <a:chOff x="12915900" y="2683209"/>
            <a:chExt cx="3083565" cy="1772506"/>
          </a:xfrm>
        </p:grpSpPr>
        <p:sp>
          <p:nvSpPr>
            <p:cNvPr id="28" name="Rectangle 27"/>
            <p:cNvSpPr/>
            <p:nvPr/>
          </p:nvSpPr>
          <p:spPr bwMode="auto">
            <a:xfrm>
              <a:off x="12915900" y="2683209"/>
              <a:ext cx="3083565" cy="17725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D7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16"/>
            <p:cNvSpPr/>
            <p:nvPr/>
          </p:nvSpPr>
          <p:spPr>
            <a:xfrm>
              <a:off x="13052491" y="2833423"/>
              <a:ext cx="2842909" cy="6586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>
              <a:spAutoFit/>
            </a:bodyPr>
            <a:lstStyle/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b="1" dirty="0">
                  <a:solidFill>
                    <a:srgbClr val="0078D7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200+ Days</a:t>
              </a:r>
            </a:p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sz="1400" dirty="0">
                  <a:solidFill>
                    <a:srgbClr val="737373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Median # of days attackers are present before detection</a:t>
              </a:r>
            </a:p>
          </p:txBody>
        </p:sp>
        <p:sp>
          <p:nvSpPr>
            <p:cNvPr id="32" name="Rectangle 16"/>
            <p:cNvSpPr/>
            <p:nvPr/>
          </p:nvSpPr>
          <p:spPr>
            <a:xfrm>
              <a:off x="13052491" y="3604928"/>
              <a:ext cx="2842909" cy="6586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>
              <a:spAutoFit/>
            </a:bodyPr>
            <a:lstStyle/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b="1" dirty="0">
                  <a:solidFill>
                    <a:srgbClr val="0078D7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$3.5M</a:t>
              </a:r>
            </a:p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sz="1400" dirty="0">
                  <a:solidFill>
                    <a:srgbClr val="737373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Average cost of data breach   (15% YoY increase)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09479" y="1663987"/>
            <a:ext cx="2902077" cy="2215121"/>
            <a:chOff x="3309479" y="1663987"/>
            <a:chExt cx="2902077" cy="2215121"/>
          </a:xfrm>
        </p:grpSpPr>
        <p:sp>
          <p:nvSpPr>
            <p:cNvPr id="40" name="Freeform 39"/>
            <p:cNvSpPr/>
            <p:nvPr/>
          </p:nvSpPr>
          <p:spPr bwMode="auto">
            <a:xfrm rot="5400000">
              <a:off x="3628100" y="1345366"/>
              <a:ext cx="2215121" cy="2852363"/>
            </a:xfrm>
            <a:custGeom>
              <a:avLst/>
              <a:gdLst>
                <a:gd name="connsiteX0" fmla="*/ 0 w 2215121"/>
                <a:gd name="connsiteY0" fmla="*/ 2852363 h 2852363"/>
                <a:gd name="connsiteX1" fmla="*/ 0 w 2215121"/>
                <a:gd name="connsiteY1" fmla="*/ 0 h 2852363"/>
                <a:gd name="connsiteX2" fmla="*/ 1732034 w 2215121"/>
                <a:gd name="connsiteY2" fmla="*/ 0 h 2852363"/>
                <a:gd name="connsiteX3" fmla="*/ 1732034 w 2215121"/>
                <a:gd name="connsiteY3" fmla="*/ 1205446 h 2852363"/>
                <a:gd name="connsiteX4" fmla="*/ 2215121 w 2215121"/>
                <a:gd name="connsiteY4" fmla="*/ 1752134 h 2852363"/>
                <a:gd name="connsiteX5" fmla="*/ 1732034 w 2215121"/>
                <a:gd name="connsiteY5" fmla="*/ 1752134 h 2852363"/>
                <a:gd name="connsiteX6" fmla="*/ 1732034 w 2215121"/>
                <a:gd name="connsiteY6" fmla="*/ 2852363 h 28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121" h="2852363">
                  <a:moveTo>
                    <a:pt x="0" y="2852363"/>
                  </a:moveTo>
                  <a:lnTo>
                    <a:pt x="0" y="0"/>
                  </a:lnTo>
                  <a:lnTo>
                    <a:pt x="1732034" y="0"/>
                  </a:lnTo>
                  <a:lnTo>
                    <a:pt x="1732034" y="1205446"/>
                  </a:lnTo>
                  <a:lnTo>
                    <a:pt x="2215121" y="1752134"/>
                  </a:lnTo>
                  <a:lnTo>
                    <a:pt x="1732034" y="1752134"/>
                  </a:lnTo>
                  <a:lnTo>
                    <a:pt x="1732034" y="285236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16"/>
            <p:cNvSpPr/>
            <p:nvPr/>
          </p:nvSpPr>
          <p:spPr>
            <a:xfrm>
              <a:off x="3387130" y="1963590"/>
              <a:ext cx="2824426" cy="978729"/>
            </a:xfrm>
            <a:prstGeom prst="rect">
              <a:avLst/>
            </a:prstGeom>
          </p:spPr>
          <p:txBody>
            <a:bodyPr wrap="square" lIns="91440">
              <a:spAutoFit/>
            </a:bodyPr>
            <a:lstStyle/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b="1" dirty="0">
                  <a:solidFill>
                    <a:srgbClr val="FFFFFF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I’m worried about security threats </a:t>
              </a:r>
              <a:r>
                <a:rPr lang="en-US" dirty="0">
                  <a:solidFill>
                    <a:srgbClr val="FFFFFF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and managing the risk to my business.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74636" y="1663989"/>
            <a:ext cx="2852363" cy="2215121"/>
            <a:chOff x="6274636" y="1663989"/>
            <a:chExt cx="2852363" cy="2215121"/>
          </a:xfrm>
        </p:grpSpPr>
        <p:sp>
          <p:nvSpPr>
            <p:cNvPr id="41" name="Freeform 40"/>
            <p:cNvSpPr/>
            <p:nvPr/>
          </p:nvSpPr>
          <p:spPr bwMode="auto">
            <a:xfrm rot="5400000">
              <a:off x="6593257" y="1345368"/>
              <a:ext cx="2215121" cy="2852363"/>
            </a:xfrm>
            <a:custGeom>
              <a:avLst/>
              <a:gdLst>
                <a:gd name="connsiteX0" fmla="*/ 0 w 2215121"/>
                <a:gd name="connsiteY0" fmla="*/ 2852363 h 2852363"/>
                <a:gd name="connsiteX1" fmla="*/ 0 w 2215121"/>
                <a:gd name="connsiteY1" fmla="*/ 0 h 2852363"/>
                <a:gd name="connsiteX2" fmla="*/ 1741969 w 2215121"/>
                <a:gd name="connsiteY2" fmla="*/ 0 h 2852363"/>
                <a:gd name="connsiteX3" fmla="*/ 1741969 w 2215121"/>
                <a:gd name="connsiteY3" fmla="*/ 1309068 h 2852363"/>
                <a:gd name="connsiteX4" fmla="*/ 2215121 w 2215121"/>
                <a:gd name="connsiteY4" fmla="*/ 1309068 h 2852363"/>
                <a:gd name="connsiteX5" fmla="*/ 1741969 w 2215121"/>
                <a:gd name="connsiteY5" fmla="*/ 1844512 h 2852363"/>
                <a:gd name="connsiteX6" fmla="*/ 1741969 w 2215121"/>
                <a:gd name="connsiteY6" fmla="*/ 2852363 h 28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121" h="2852363">
                  <a:moveTo>
                    <a:pt x="0" y="2852363"/>
                  </a:moveTo>
                  <a:lnTo>
                    <a:pt x="0" y="0"/>
                  </a:lnTo>
                  <a:lnTo>
                    <a:pt x="1741969" y="0"/>
                  </a:lnTo>
                  <a:lnTo>
                    <a:pt x="1741969" y="1309068"/>
                  </a:lnTo>
                  <a:lnTo>
                    <a:pt x="2215121" y="1309068"/>
                  </a:lnTo>
                  <a:lnTo>
                    <a:pt x="1741969" y="1844512"/>
                  </a:lnTo>
                  <a:lnTo>
                    <a:pt x="1741969" y="285236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16"/>
            <p:cNvSpPr/>
            <p:nvPr/>
          </p:nvSpPr>
          <p:spPr>
            <a:xfrm>
              <a:off x="6312738" y="1888455"/>
              <a:ext cx="2670994" cy="1200329"/>
            </a:xfrm>
            <a:prstGeom prst="rect">
              <a:avLst/>
            </a:prstGeom>
          </p:spPr>
          <p:txBody>
            <a:bodyPr wrap="square" lIns="91440">
              <a:spAutoFit/>
            </a:bodyPr>
            <a:lstStyle/>
            <a:p>
              <a:pPr marL="0" lvl="4" algn="r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dirty="0">
                  <a:solidFill>
                    <a:srgbClr val="FFFFFF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Decade-old PC tech, infrastructure, and processes </a:t>
              </a:r>
              <a:r>
                <a:rPr lang="en-US" b="1" dirty="0">
                  <a:solidFill>
                    <a:srgbClr val="FFFFFF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drive</a:t>
              </a:r>
              <a:r>
                <a:rPr lang="en-US" dirty="0">
                  <a:solidFill>
                    <a:srgbClr val="FFFFFF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 </a:t>
              </a:r>
              <a:r>
                <a:rPr lang="en-US" b="1" dirty="0">
                  <a:solidFill>
                    <a:srgbClr val="FFFFFF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up IT costs and slow business agility.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099062" y="1663987"/>
            <a:ext cx="2991847" cy="1719784"/>
            <a:chOff x="12915900" y="2683209"/>
            <a:chExt cx="3083565" cy="1772506"/>
          </a:xfrm>
        </p:grpSpPr>
        <p:sp>
          <p:nvSpPr>
            <p:cNvPr id="74" name="Rectangle 73"/>
            <p:cNvSpPr/>
            <p:nvPr/>
          </p:nvSpPr>
          <p:spPr bwMode="auto">
            <a:xfrm>
              <a:off x="12915900" y="2683209"/>
              <a:ext cx="3083565" cy="17725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D7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16"/>
            <p:cNvSpPr/>
            <p:nvPr/>
          </p:nvSpPr>
          <p:spPr>
            <a:xfrm>
              <a:off x="13052491" y="2833423"/>
              <a:ext cx="2842909" cy="67883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>
              <a:spAutoFit/>
            </a:bodyPr>
            <a:lstStyle/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b="1" dirty="0">
                  <a:solidFill>
                    <a:srgbClr val="0078D7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$146-$188 per device</a:t>
              </a:r>
            </a:p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sz="1400" dirty="0">
                  <a:solidFill>
                    <a:srgbClr val="737373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Cost of keeping user devices up to date and secure</a:t>
              </a:r>
            </a:p>
          </p:txBody>
        </p:sp>
        <p:sp>
          <p:nvSpPr>
            <p:cNvPr id="77" name="Rectangle 16"/>
            <p:cNvSpPr/>
            <p:nvPr/>
          </p:nvSpPr>
          <p:spPr>
            <a:xfrm>
              <a:off x="13052491" y="3604928"/>
              <a:ext cx="2842909" cy="67883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>
              <a:spAutoFit/>
            </a:bodyPr>
            <a:lstStyle/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b="1" dirty="0">
                  <a:solidFill>
                    <a:srgbClr val="0078D7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$1,930 per PC</a:t>
              </a:r>
            </a:p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sz="1400" dirty="0">
                  <a:solidFill>
                    <a:srgbClr val="737373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Cost of upgrading Windows XP to Windows 7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5554" y="4043016"/>
            <a:ext cx="2852362" cy="2215121"/>
            <a:chOff x="335554" y="4043016"/>
            <a:chExt cx="2852362" cy="2215121"/>
          </a:xfrm>
        </p:grpSpPr>
        <p:sp>
          <p:nvSpPr>
            <p:cNvPr id="39" name="Freeform 38"/>
            <p:cNvSpPr/>
            <p:nvPr/>
          </p:nvSpPr>
          <p:spPr bwMode="auto">
            <a:xfrm rot="10800000" flipH="1">
              <a:off x="335554" y="4043016"/>
              <a:ext cx="2852362" cy="2215121"/>
            </a:xfrm>
            <a:custGeom>
              <a:avLst/>
              <a:gdLst>
                <a:gd name="connsiteX0" fmla="*/ 0 w 2852362"/>
                <a:gd name="connsiteY0" fmla="*/ 2215121 h 2215121"/>
                <a:gd name="connsiteX1" fmla="*/ 2852362 w 2852362"/>
                <a:gd name="connsiteY1" fmla="*/ 2215121 h 2215121"/>
                <a:gd name="connsiteX2" fmla="*/ 2852362 w 2852362"/>
                <a:gd name="connsiteY2" fmla="*/ 483087 h 2215121"/>
                <a:gd name="connsiteX3" fmla="*/ 1752134 w 2852362"/>
                <a:gd name="connsiteY3" fmla="*/ 483087 h 2215121"/>
                <a:gd name="connsiteX4" fmla="*/ 1752134 w 2852362"/>
                <a:gd name="connsiteY4" fmla="*/ 0 h 2215121"/>
                <a:gd name="connsiteX5" fmla="*/ 1205446 w 2852362"/>
                <a:gd name="connsiteY5" fmla="*/ 483087 h 2215121"/>
                <a:gd name="connsiteX6" fmla="*/ 0 w 2852362"/>
                <a:gd name="connsiteY6" fmla="*/ 483087 h 2215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2362" h="2215121">
                  <a:moveTo>
                    <a:pt x="0" y="2215121"/>
                  </a:moveTo>
                  <a:lnTo>
                    <a:pt x="2852362" y="2215121"/>
                  </a:lnTo>
                  <a:lnTo>
                    <a:pt x="2852362" y="483087"/>
                  </a:lnTo>
                  <a:lnTo>
                    <a:pt x="1752134" y="483087"/>
                  </a:lnTo>
                  <a:lnTo>
                    <a:pt x="1752134" y="0"/>
                  </a:lnTo>
                  <a:lnTo>
                    <a:pt x="1205446" y="483087"/>
                  </a:lnTo>
                  <a:lnTo>
                    <a:pt x="0" y="4830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6"/>
            <p:cNvSpPr/>
            <p:nvPr/>
          </p:nvSpPr>
          <p:spPr>
            <a:xfrm flipH="1">
              <a:off x="412975" y="4456874"/>
              <a:ext cx="2673972" cy="757130"/>
            </a:xfrm>
            <a:prstGeom prst="rect">
              <a:avLst/>
            </a:prstGeom>
          </p:spPr>
          <p:txBody>
            <a:bodyPr wrap="square" lIns="91440">
              <a:spAutoFit/>
            </a:bodyPr>
            <a:lstStyle/>
            <a:p>
              <a:pPr marL="0" lvl="4" algn="r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dirty="0">
                  <a:solidFill>
                    <a:srgbClr val="FFFFFF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My employees need to be </a:t>
              </a:r>
              <a:r>
                <a:rPr lang="en-US" b="1" dirty="0">
                  <a:solidFill>
                    <a:srgbClr val="FFFFFF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productive on every device they use.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69993" y="4043016"/>
            <a:ext cx="2991847" cy="1719784"/>
            <a:chOff x="3169993" y="4043016"/>
            <a:chExt cx="2991847" cy="1719784"/>
          </a:xfrm>
        </p:grpSpPr>
        <p:sp>
          <p:nvSpPr>
            <p:cNvPr id="104" name="Rectangle 103"/>
            <p:cNvSpPr/>
            <p:nvPr/>
          </p:nvSpPr>
          <p:spPr bwMode="auto">
            <a:xfrm flipH="1">
              <a:off x="3169993" y="4043016"/>
              <a:ext cx="2991847" cy="17197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D7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6"/>
            <p:cNvSpPr/>
            <p:nvPr/>
          </p:nvSpPr>
          <p:spPr>
            <a:xfrm flipH="1">
              <a:off x="3270962" y="4188762"/>
              <a:ext cx="2758349" cy="6586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>
              <a:spAutoFit/>
            </a:bodyPr>
            <a:lstStyle/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b="1" dirty="0">
                  <a:solidFill>
                    <a:srgbClr val="0078D7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80% of workers</a:t>
              </a:r>
            </a:p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sz="1400" dirty="0">
                  <a:solidFill>
                    <a:srgbClr val="737373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spend a portion of their time working outside the office</a:t>
              </a:r>
            </a:p>
          </p:txBody>
        </p:sp>
        <p:sp>
          <p:nvSpPr>
            <p:cNvPr id="110" name="Rectangle 16"/>
            <p:cNvSpPr/>
            <p:nvPr/>
          </p:nvSpPr>
          <p:spPr>
            <a:xfrm flipH="1">
              <a:off x="3270962" y="4937319"/>
              <a:ext cx="2758349" cy="6586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>
              <a:spAutoFit/>
            </a:bodyPr>
            <a:lstStyle/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b="1" dirty="0">
                  <a:solidFill>
                    <a:srgbClr val="0078D7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38% of Millennials </a:t>
              </a:r>
            </a:p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sz="1400" dirty="0">
                  <a:solidFill>
                    <a:srgbClr val="737373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feel outdated collaboration tools hinder innovation</a:t>
              </a:r>
            </a:p>
          </p:txBody>
        </p:sp>
      </p:grpSp>
      <p:sp>
        <p:nvSpPr>
          <p:cNvPr id="44" name="Freeform 43"/>
          <p:cNvSpPr/>
          <p:nvPr/>
        </p:nvSpPr>
        <p:spPr bwMode="auto">
          <a:xfrm rot="16200000" flipH="1">
            <a:off x="9585105" y="3724398"/>
            <a:ext cx="2215121" cy="2852361"/>
          </a:xfrm>
          <a:custGeom>
            <a:avLst/>
            <a:gdLst>
              <a:gd name="connsiteX0" fmla="*/ 0 w 2215121"/>
              <a:gd name="connsiteY0" fmla="*/ 0 h 2852361"/>
              <a:gd name="connsiteX1" fmla="*/ 0 w 2215121"/>
              <a:gd name="connsiteY1" fmla="*/ 2852361 h 2852361"/>
              <a:gd name="connsiteX2" fmla="*/ 1741969 w 2215121"/>
              <a:gd name="connsiteY2" fmla="*/ 2852361 h 2852361"/>
              <a:gd name="connsiteX3" fmla="*/ 1741969 w 2215121"/>
              <a:gd name="connsiteY3" fmla="*/ 1844512 h 2852361"/>
              <a:gd name="connsiteX4" fmla="*/ 2215121 w 2215121"/>
              <a:gd name="connsiteY4" fmla="*/ 1309068 h 2852361"/>
              <a:gd name="connsiteX5" fmla="*/ 1741969 w 2215121"/>
              <a:gd name="connsiteY5" fmla="*/ 1309068 h 2852361"/>
              <a:gd name="connsiteX6" fmla="*/ 1741969 w 2215121"/>
              <a:gd name="connsiteY6" fmla="*/ 0 h 285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121" h="2852361">
                <a:moveTo>
                  <a:pt x="0" y="0"/>
                </a:moveTo>
                <a:lnTo>
                  <a:pt x="0" y="2852361"/>
                </a:lnTo>
                <a:lnTo>
                  <a:pt x="1741969" y="2852361"/>
                </a:lnTo>
                <a:lnTo>
                  <a:pt x="1741969" y="1844512"/>
                </a:lnTo>
                <a:lnTo>
                  <a:pt x="2215121" y="1309068"/>
                </a:lnTo>
                <a:lnTo>
                  <a:pt x="1741969" y="1309068"/>
                </a:lnTo>
                <a:lnTo>
                  <a:pt x="1741969" y="0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ectangle 16"/>
          <p:cNvSpPr/>
          <p:nvPr/>
        </p:nvSpPr>
        <p:spPr>
          <a:xfrm flipH="1">
            <a:off x="9350672" y="4444624"/>
            <a:ext cx="2824424" cy="757130"/>
          </a:xfrm>
          <a:prstGeom prst="rect">
            <a:avLst/>
          </a:prstGeom>
        </p:spPr>
        <p:txBody>
          <a:bodyPr wrap="square" lIns="91440">
            <a:spAutoFit/>
          </a:bodyPr>
          <a:lstStyle/>
          <a:p>
            <a:pPr marL="0" lvl="4">
              <a:lnSpc>
                <a:spcPct val="80000"/>
              </a:lnSpc>
              <a:buClr>
                <a:srgbClr val="0078D7"/>
              </a:buClr>
              <a:buSzPct val="75000"/>
            </a:pPr>
            <a:r>
              <a:rPr lang="en-US" dirty="0">
                <a:solidFill>
                  <a:srgbClr val="FFFFFF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We need to capitalize on </a:t>
            </a:r>
            <a:r>
              <a:rPr lang="en-US" b="1" dirty="0">
                <a:solidFill>
                  <a:srgbClr val="FFFFFF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new business opportunities </a:t>
            </a:r>
            <a:r>
              <a:rPr lang="en-US" dirty="0">
                <a:solidFill>
                  <a:srgbClr val="FFFFFF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quickly.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74635" y="4043016"/>
            <a:ext cx="2991847" cy="1719784"/>
            <a:chOff x="6274635" y="4043016"/>
            <a:chExt cx="2991847" cy="1719784"/>
          </a:xfrm>
        </p:grpSpPr>
        <p:sp>
          <p:nvSpPr>
            <p:cNvPr id="88" name="Rectangle 87"/>
            <p:cNvSpPr/>
            <p:nvPr/>
          </p:nvSpPr>
          <p:spPr bwMode="auto">
            <a:xfrm flipH="1">
              <a:off x="6274635" y="4043016"/>
              <a:ext cx="2991847" cy="17197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D7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Rectangle 16"/>
            <p:cNvSpPr/>
            <p:nvPr/>
          </p:nvSpPr>
          <p:spPr>
            <a:xfrm flipH="1">
              <a:off x="6375604" y="4188762"/>
              <a:ext cx="2758349" cy="6586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>
              <a:spAutoFit/>
            </a:bodyPr>
            <a:lstStyle/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b="1" dirty="0">
                  <a:solidFill>
                    <a:srgbClr val="0078D7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41% of CEOs</a:t>
              </a:r>
            </a:p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sz="1400" dirty="0">
                  <a:solidFill>
                    <a:srgbClr val="737373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Expect digital revenue to double over the next 5 years</a:t>
              </a:r>
            </a:p>
          </p:txBody>
        </p:sp>
        <p:sp>
          <p:nvSpPr>
            <p:cNvPr id="111" name="Rectangle 16"/>
            <p:cNvSpPr/>
            <p:nvPr/>
          </p:nvSpPr>
          <p:spPr>
            <a:xfrm flipH="1">
              <a:off x="6375602" y="4937319"/>
              <a:ext cx="2819195" cy="65864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>
              <a:spAutoFit/>
            </a:bodyPr>
            <a:lstStyle/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b="1" dirty="0">
                  <a:solidFill>
                    <a:srgbClr val="0078D7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47% of existing revenue</a:t>
              </a:r>
            </a:p>
            <a:p>
              <a:pPr marL="0" lvl="4">
                <a:lnSpc>
                  <a:spcPct val="80000"/>
                </a:lnSpc>
                <a:buClr>
                  <a:srgbClr val="0078D7"/>
                </a:buClr>
                <a:buSzPct val="75000"/>
              </a:pPr>
              <a:r>
                <a:rPr lang="en-US" sz="1400" dirty="0">
                  <a:solidFill>
                    <a:srgbClr val="737373"/>
                  </a:solidFill>
                  <a:ea typeface="Calibri" panose="020F0502020204030204" pitchFamily="34" charset="0"/>
                  <a:cs typeface="Segoe UI" panose="020B0502040204020203" pitchFamily="34" charset="0"/>
                </a:rPr>
                <a:t>considered to be under threat in the next 5 years</a:t>
              </a:r>
            </a:p>
          </p:txBody>
        </p:sp>
      </p:grpSp>
      <p:sp>
        <p:nvSpPr>
          <p:cNvPr id="112" name="Rectangle 111"/>
          <p:cNvSpPr/>
          <p:nvPr/>
        </p:nvSpPr>
        <p:spPr bwMode="auto">
          <a:xfrm flipV="1">
            <a:off x="0" y="6976237"/>
            <a:ext cx="12436475" cy="18288"/>
          </a:xfrm>
          <a:prstGeom prst="rect">
            <a:avLst/>
          </a:prstGeom>
          <a:solidFill>
            <a:srgbClr val="0078D7"/>
          </a:solidFill>
          <a:ln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 flipV="1">
            <a:off x="0" y="1147768"/>
            <a:ext cx="12436475" cy="18288"/>
          </a:xfrm>
          <a:prstGeom prst="rect">
            <a:avLst/>
          </a:prstGeom>
          <a:solidFill>
            <a:srgbClr val="0078D7"/>
          </a:solidFill>
          <a:ln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945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64" y="798593"/>
            <a:ext cx="4709680" cy="911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7975" y="2023041"/>
            <a:ext cx="8040524" cy="47250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rgbClr val="525252"/>
                </a:solidFill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DESIGNED FOR DIGITAL TRANSFORMATION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5736" y="3183905"/>
            <a:ext cx="2780350" cy="3073559"/>
            <a:chOff x="9058361" y="2977116"/>
            <a:chExt cx="2780350" cy="3073559"/>
          </a:xfrm>
        </p:grpSpPr>
        <p:sp>
          <p:nvSpPr>
            <p:cNvPr id="49" name="Rectangle 48"/>
            <p:cNvSpPr/>
            <p:nvPr/>
          </p:nvSpPr>
          <p:spPr bwMode="auto">
            <a:xfrm>
              <a:off x="9058361" y="2977116"/>
              <a:ext cx="2780350" cy="2690037"/>
            </a:xfrm>
            <a:prstGeom prst="rect">
              <a:avLst/>
            </a:prstGeom>
            <a:solidFill>
              <a:srgbClr val="E9E9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210365" y="3491390"/>
              <a:ext cx="476342" cy="666879"/>
              <a:chOff x="1746251" y="6292851"/>
              <a:chExt cx="241300" cy="284163"/>
            </a:xfrm>
          </p:grpSpPr>
          <p:sp>
            <p:nvSpPr>
              <p:cNvPr id="14" name="Freeform 79"/>
              <p:cNvSpPr>
                <a:spLocks/>
              </p:cNvSpPr>
              <p:nvPr/>
            </p:nvSpPr>
            <p:spPr bwMode="auto">
              <a:xfrm>
                <a:off x="1746251" y="6292851"/>
                <a:ext cx="241300" cy="284163"/>
              </a:xfrm>
              <a:custGeom>
                <a:avLst/>
                <a:gdLst>
                  <a:gd name="T0" fmla="*/ 63 w 64"/>
                  <a:gd name="T1" fmla="*/ 4 h 76"/>
                  <a:gd name="T2" fmla="*/ 64 w 64"/>
                  <a:gd name="T3" fmla="*/ 6 h 76"/>
                  <a:gd name="T4" fmla="*/ 64 w 64"/>
                  <a:gd name="T5" fmla="*/ 38 h 76"/>
                  <a:gd name="T6" fmla="*/ 33 w 64"/>
                  <a:gd name="T7" fmla="*/ 76 h 76"/>
                  <a:gd name="T8" fmla="*/ 31 w 64"/>
                  <a:gd name="T9" fmla="*/ 76 h 76"/>
                  <a:gd name="T10" fmla="*/ 0 w 64"/>
                  <a:gd name="T11" fmla="*/ 38 h 76"/>
                  <a:gd name="T12" fmla="*/ 0 w 64"/>
                  <a:gd name="T13" fmla="*/ 6 h 76"/>
                  <a:gd name="T14" fmla="*/ 1 w 64"/>
                  <a:gd name="T15" fmla="*/ 4 h 76"/>
                  <a:gd name="T16" fmla="*/ 32 w 64"/>
                  <a:gd name="T17" fmla="*/ 0 h 76"/>
                  <a:gd name="T18" fmla="*/ 63 w 64"/>
                  <a:gd name="T1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76">
                    <a:moveTo>
                      <a:pt x="63" y="4"/>
                    </a:moveTo>
                    <a:cubicBezTo>
                      <a:pt x="64" y="4"/>
                      <a:pt x="64" y="5"/>
                      <a:pt x="64" y="6"/>
                    </a:cubicBezTo>
                    <a:cubicBezTo>
                      <a:pt x="64" y="6"/>
                      <a:pt x="64" y="29"/>
                      <a:pt x="64" y="38"/>
                    </a:cubicBezTo>
                    <a:cubicBezTo>
                      <a:pt x="64" y="57"/>
                      <a:pt x="33" y="76"/>
                      <a:pt x="33" y="76"/>
                    </a:cubicBezTo>
                    <a:cubicBezTo>
                      <a:pt x="32" y="76"/>
                      <a:pt x="32" y="76"/>
                      <a:pt x="31" y="76"/>
                    </a:cubicBezTo>
                    <a:cubicBezTo>
                      <a:pt x="31" y="76"/>
                      <a:pt x="0" y="57"/>
                      <a:pt x="0" y="38"/>
                    </a:cubicBezTo>
                    <a:cubicBezTo>
                      <a:pt x="0" y="29"/>
                      <a:pt x="0" y="6"/>
                      <a:pt x="0" y="6"/>
                    </a:cubicBezTo>
                    <a:cubicBezTo>
                      <a:pt x="0" y="5"/>
                      <a:pt x="0" y="4"/>
                      <a:pt x="1" y="4"/>
                    </a:cubicBezTo>
                    <a:cubicBezTo>
                      <a:pt x="1" y="4"/>
                      <a:pt x="6" y="0"/>
                      <a:pt x="32" y="0"/>
                    </a:cubicBezTo>
                    <a:cubicBezTo>
                      <a:pt x="58" y="0"/>
                      <a:pt x="63" y="4"/>
                      <a:pt x="63" y="4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  <p:sp>
            <p:nvSpPr>
              <p:cNvPr id="15" name="Freeform 80"/>
              <p:cNvSpPr>
                <a:spLocks/>
              </p:cNvSpPr>
              <p:nvPr/>
            </p:nvSpPr>
            <p:spPr bwMode="auto">
              <a:xfrm>
                <a:off x="1776413" y="6321426"/>
                <a:ext cx="153988" cy="147638"/>
              </a:xfrm>
              <a:custGeom>
                <a:avLst/>
                <a:gdLst>
                  <a:gd name="T0" fmla="*/ 41 w 41"/>
                  <a:gd name="T1" fmla="*/ 1 h 39"/>
                  <a:gd name="T2" fmla="*/ 24 w 41"/>
                  <a:gd name="T3" fmla="*/ 0 h 39"/>
                  <a:gd name="T4" fmla="*/ 0 w 41"/>
                  <a:gd name="T5" fmla="*/ 4 h 39"/>
                  <a:gd name="T6" fmla="*/ 0 w 41"/>
                  <a:gd name="T7" fmla="*/ 29 h 39"/>
                  <a:gd name="T8" fmla="*/ 4 w 41"/>
                  <a:gd name="T9" fmla="*/ 39 h 39"/>
                  <a:gd name="T10" fmla="*/ 23 w 41"/>
                  <a:gd name="T11" fmla="*/ 22 h 39"/>
                  <a:gd name="T12" fmla="*/ 41 w 41"/>
                  <a:gd name="T13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39">
                    <a:moveTo>
                      <a:pt x="41" y="1"/>
                    </a:moveTo>
                    <a:cubicBezTo>
                      <a:pt x="37" y="1"/>
                      <a:pt x="32" y="0"/>
                      <a:pt x="24" y="0"/>
                    </a:cubicBezTo>
                    <a:cubicBezTo>
                      <a:pt x="5" y="0"/>
                      <a:pt x="0" y="4"/>
                      <a:pt x="0" y="4"/>
                    </a:cubicBezTo>
                    <a:cubicBezTo>
                      <a:pt x="0" y="4"/>
                      <a:pt x="0" y="21"/>
                      <a:pt x="0" y="29"/>
                    </a:cubicBezTo>
                    <a:cubicBezTo>
                      <a:pt x="0" y="32"/>
                      <a:pt x="1" y="36"/>
                      <a:pt x="4" y="39"/>
                    </a:cubicBezTo>
                    <a:cubicBezTo>
                      <a:pt x="4" y="39"/>
                      <a:pt x="6" y="39"/>
                      <a:pt x="23" y="22"/>
                    </a:cubicBezTo>
                    <a:cubicBezTo>
                      <a:pt x="40" y="5"/>
                      <a:pt x="41" y="1"/>
                      <a:pt x="41" y="1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  <p:sp>
            <p:nvSpPr>
              <p:cNvPr id="16" name="Freeform 81"/>
              <p:cNvSpPr>
                <a:spLocks/>
              </p:cNvSpPr>
              <p:nvPr/>
            </p:nvSpPr>
            <p:spPr bwMode="auto">
              <a:xfrm>
                <a:off x="1814513" y="6351588"/>
                <a:ext cx="142875" cy="184150"/>
              </a:xfrm>
              <a:custGeom>
                <a:avLst/>
                <a:gdLst>
                  <a:gd name="T0" fmla="*/ 0 w 38"/>
                  <a:gd name="T1" fmla="*/ 38 h 49"/>
                  <a:gd name="T2" fmla="*/ 14 w 38"/>
                  <a:gd name="T3" fmla="*/ 49 h 49"/>
                  <a:gd name="T4" fmla="*/ 38 w 38"/>
                  <a:gd name="T5" fmla="*/ 21 h 49"/>
                  <a:gd name="T6" fmla="*/ 38 w 38"/>
                  <a:gd name="T7" fmla="*/ 0 h 49"/>
                  <a:gd name="T8" fmla="*/ 19 w 38"/>
                  <a:gd name="T9" fmla="*/ 21 h 49"/>
                  <a:gd name="T10" fmla="*/ 0 w 38"/>
                  <a:gd name="T11" fmla="*/ 3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49">
                    <a:moveTo>
                      <a:pt x="0" y="38"/>
                    </a:moveTo>
                    <a:cubicBezTo>
                      <a:pt x="6" y="45"/>
                      <a:pt x="14" y="49"/>
                      <a:pt x="14" y="49"/>
                    </a:cubicBezTo>
                    <a:cubicBezTo>
                      <a:pt x="14" y="49"/>
                      <a:pt x="38" y="35"/>
                      <a:pt x="38" y="21"/>
                    </a:cubicBezTo>
                    <a:cubicBezTo>
                      <a:pt x="38" y="16"/>
                      <a:pt x="38" y="6"/>
                      <a:pt x="38" y="0"/>
                    </a:cubicBezTo>
                    <a:cubicBezTo>
                      <a:pt x="38" y="0"/>
                      <a:pt x="36" y="5"/>
                      <a:pt x="19" y="21"/>
                    </a:cubicBezTo>
                    <a:cubicBezTo>
                      <a:pt x="3" y="37"/>
                      <a:pt x="0" y="38"/>
                      <a:pt x="0" y="38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219319" y="4447242"/>
              <a:ext cx="2458435" cy="1603433"/>
            </a:xfrm>
            <a:prstGeom prst="rect">
              <a:avLst/>
            </a:prstGeom>
          </p:spPr>
          <p:txBody>
            <a:bodyPr vert="horz" wrap="square" lIns="93260" tIns="93260" rIns="93260" bIns="93260" rtlCol="0" anchor="t">
              <a:noAutofit/>
            </a:bodyPr>
            <a:lstStyle/>
            <a:p>
              <a:pPr algn="ctr"/>
              <a:r>
                <a:rPr lang="en-US" sz="1836" dirty="0">
                  <a:solidFill>
                    <a:srgbClr val="525252"/>
                  </a:solidFill>
                  <a:ea typeface="Segoe UI" pitchFamily="34" charset="0"/>
                  <a:cs typeface="Segoe UI Semibold" panose="020B0702040204020203" pitchFamily="34" charset="0"/>
                </a:rPr>
                <a:t>The most          </a:t>
              </a:r>
              <a:r>
                <a:rPr lang="en-US" sz="1836" b="1" dirty="0">
                  <a:solidFill>
                    <a:srgbClr val="525252"/>
                  </a:solidFill>
                  <a:ea typeface="Segoe UI" pitchFamily="34" charset="0"/>
                  <a:cs typeface="Segoe UI Semibold" panose="020B0702040204020203" pitchFamily="34" charset="0"/>
                </a:rPr>
                <a:t>trusted platform</a:t>
              </a:r>
              <a:endParaRPr lang="en-US" sz="1836" dirty="0">
                <a:solidFill>
                  <a:srgbClr val="525252"/>
                </a:solidFill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70388" y="3183905"/>
            <a:ext cx="2780350" cy="3073559"/>
            <a:chOff x="3409944" y="2977116"/>
            <a:chExt cx="2780350" cy="3073559"/>
          </a:xfrm>
        </p:grpSpPr>
        <p:sp>
          <p:nvSpPr>
            <p:cNvPr id="47" name="Rectangle 46"/>
            <p:cNvSpPr/>
            <p:nvPr/>
          </p:nvSpPr>
          <p:spPr bwMode="auto">
            <a:xfrm>
              <a:off x="3409944" y="2977116"/>
              <a:ext cx="2780350" cy="2690037"/>
            </a:xfrm>
            <a:prstGeom prst="rect">
              <a:avLst/>
            </a:prstGeom>
            <a:solidFill>
              <a:srgbClr val="E9E9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77242" y="4447242"/>
              <a:ext cx="2458435" cy="1603433"/>
            </a:xfrm>
            <a:prstGeom prst="rect">
              <a:avLst/>
            </a:prstGeom>
          </p:spPr>
          <p:txBody>
            <a:bodyPr vert="horz" wrap="square" lIns="93260" tIns="93260" rIns="93260" bIns="93260" rtlCol="0" anchor="t">
              <a:noAutofit/>
            </a:bodyPr>
            <a:lstStyle/>
            <a:p>
              <a:pPr algn="ctr"/>
              <a:r>
                <a:rPr lang="en-US" sz="1836" dirty="0">
                  <a:solidFill>
                    <a:srgbClr val="525252"/>
                  </a:solidFill>
                  <a:ea typeface="Segoe UI" pitchFamily="34" charset="0"/>
                  <a:cs typeface="Segoe UI Semibold" panose="020B0702040204020203" pitchFamily="34" charset="0"/>
                </a:rPr>
                <a:t>The most       </a:t>
              </a:r>
              <a:r>
                <a:rPr lang="en-US" sz="1836" b="1" dirty="0">
                  <a:solidFill>
                    <a:srgbClr val="525252"/>
                  </a:solidFill>
                  <a:ea typeface="Segoe UI" pitchFamily="34" charset="0"/>
                  <a:cs typeface="Segoe UI Semibold" panose="020B0702040204020203" pitchFamily="34" charset="0"/>
                </a:rPr>
                <a:t>versatile devices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252680" y="3631671"/>
              <a:ext cx="401591" cy="445819"/>
              <a:chOff x="10538935" y="3732774"/>
              <a:chExt cx="385318" cy="340252"/>
            </a:xfrm>
          </p:grpSpPr>
          <p:sp>
            <p:nvSpPr>
              <p:cNvPr id="44" name="Freeform 40"/>
              <p:cNvSpPr>
                <a:spLocks/>
              </p:cNvSpPr>
              <p:nvPr/>
            </p:nvSpPr>
            <p:spPr bwMode="auto">
              <a:xfrm>
                <a:off x="10538935" y="3732774"/>
                <a:ext cx="385318" cy="297438"/>
              </a:xfrm>
              <a:custGeom>
                <a:avLst/>
                <a:gdLst>
                  <a:gd name="T0" fmla="*/ 72 w 72"/>
                  <a:gd name="T1" fmla="*/ 5 h 56"/>
                  <a:gd name="T2" fmla="*/ 68 w 72"/>
                  <a:gd name="T3" fmla="*/ 0 h 56"/>
                  <a:gd name="T4" fmla="*/ 5 w 72"/>
                  <a:gd name="T5" fmla="*/ 0 h 56"/>
                  <a:gd name="T6" fmla="*/ 0 w 72"/>
                  <a:gd name="T7" fmla="*/ 5 h 56"/>
                  <a:gd name="T8" fmla="*/ 0 w 72"/>
                  <a:gd name="T9" fmla="*/ 52 h 56"/>
                  <a:gd name="T10" fmla="*/ 5 w 72"/>
                  <a:gd name="T11" fmla="*/ 56 h 56"/>
                  <a:gd name="T12" fmla="*/ 68 w 72"/>
                  <a:gd name="T13" fmla="*/ 56 h 56"/>
                  <a:gd name="T14" fmla="*/ 72 w 72"/>
                  <a:gd name="T15" fmla="*/ 52 h 56"/>
                  <a:gd name="T16" fmla="*/ 72 w 72"/>
                  <a:gd name="T17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56">
                    <a:moveTo>
                      <a:pt x="72" y="5"/>
                    </a:moveTo>
                    <a:cubicBezTo>
                      <a:pt x="72" y="2"/>
                      <a:pt x="70" y="0"/>
                      <a:pt x="6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4"/>
                      <a:pt x="2" y="56"/>
                      <a:pt x="5" y="56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70" y="56"/>
                      <a:pt x="72" y="54"/>
                      <a:pt x="72" y="52"/>
                    </a:cubicBezTo>
                    <a:lnTo>
                      <a:pt x="72" y="5"/>
                    </a:lnTo>
                    <a:close/>
                  </a:path>
                </a:pathLst>
              </a:cu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10678640" y="4073026"/>
                <a:ext cx="105907" cy="0"/>
              </a:xfrm>
              <a:prstGeom prst="line">
                <a:avLst/>
              </a:pr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  <p:sp>
            <p:nvSpPr>
              <p:cNvPr id="46" name="Line 46"/>
              <p:cNvSpPr>
                <a:spLocks noChangeShapeType="1"/>
              </p:cNvSpPr>
              <p:nvPr/>
            </p:nvSpPr>
            <p:spPr bwMode="auto">
              <a:xfrm>
                <a:off x="10550202" y="3967119"/>
                <a:ext cx="362785" cy="0"/>
              </a:xfrm>
              <a:prstGeom prst="line">
                <a:avLst/>
              </a:pr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899881" y="3698294"/>
              <a:ext cx="148842" cy="336817"/>
              <a:chOff x="9299720" y="3815965"/>
              <a:chExt cx="142811" cy="257061"/>
            </a:xfrm>
          </p:grpSpPr>
          <p:sp>
            <p:nvSpPr>
              <p:cNvPr id="41" name="Freeform 49"/>
              <p:cNvSpPr>
                <a:spLocks/>
              </p:cNvSpPr>
              <p:nvPr/>
            </p:nvSpPr>
            <p:spPr bwMode="auto">
              <a:xfrm>
                <a:off x="9299720" y="3815965"/>
                <a:ext cx="142811" cy="257061"/>
              </a:xfrm>
              <a:custGeom>
                <a:avLst/>
                <a:gdLst>
                  <a:gd name="T0" fmla="*/ 40 w 40"/>
                  <a:gd name="T1" fmla="*/ 4 h 72"/>
                  <a:gd name="T2" fmla="*/ 36 w 40"/>
                  <a:gd name="T3" fmla="*/ 0 h 72"/>
                  <a:gd name="T4" fmla="*/ 4 w 40"/>
                  <a:gd name="T5" fmla="*/ 0 h 72"/>
                  <a:gd name="T6" fmla="*/ 0 w 40"/>
                  <a:gd name="T7" fmla="*/ 4 h 72"/>
                  <a:gd name="T8" fmla="*/ 0 w 40"/>
                  <a:gd name="T9" fmla="*/ 68 h 72"/>
                  <a:gd name="T10" fmla="*/ 4 w 40"/>
                  <a:gd name="T11" fmla="*/ 72 h 72"/>
                  <a:gd name="T12" fmla="*/ 36 w 40"/>
                  <a:gd name="T13" fmla="*/ 72 h 72"/>
                  <a:gd name="T14" fmla="*/ 40 w 40"/>
                  <a:gd name="T15" fmla="*/ 68 h 72"/>
                  <a:gd name="T16" fmla="*/ 40 w 40"/>
                  <a:gd name="T17" fmla="*/ 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72">
                    <a:moveTo>
                      <a:pt x="40" y="4"/>
                    </a:moveTo>
                    <a:cubicBezTo>
                      <a:pt x="40" y="2"/>
                      <a:pt x="38" y="0"/>
                      <a:pt x="3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2" y="72"/>
                      <a:pt x="4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8" y="72"/>
                      <a:pt x="40" y="70"/>
                      <a:pt x="40" y="68"/>
                    </a:cubicBezTo>
                    <a:lnTo>
                      <a:pt x="40" y="4"/>
                    </a:lnTo>
                    <a:close/>
                  </a:path>
                </a:pathLst>
              </a:cu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  <p:sp>
            <p:nvSpPr>
              <p:cNvPr id="42" name="Line 50"/>
              <p:cNvSpPr>
                <a:spLocks noChangeShapeType="1"/>
              </p:cNvSpPr>
              <p:nvPr/>
            </p:nvSpPr>
            <p:spPr bwMode="auto">
              <a:xfrm>
                <a:off x="9307236" y="4044463"/>
                <a:ext cx="127778" cy="0"/>
              </a:xfrm>
              <a:prstGeom prst="line">
                <a:avLst/>
              </a:pr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  <p:sp>
            <p:nvSpPr>
              <p:cNvPr id="43" name="Line 51"/>
              <p:cNvSpPr>
                <a:spLocks noChangeShapeType="1"/>
              </p:cNvSpPr>
              <p:nvPr/>
            </p:nvSpPr>
            <p:spPr bwMode="auto">
              <a:xfrm>
                <a:off x="9307236" y="3844528"/>
                <a:ext cx="127778" cy="0"/>
              </a:xfrm>
              <a:prstGeom prst="line">
                <a:avLst/>
              </a:pr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212145" y="3616909"/>
              <a:ext cx="288864" cy="475343"/>
              <a:chOff x="9540564" y="3710241"/>
              <a:chExt cx="277159" cy="362785"/>
            </a:xfrm>
          </p:grpSpPr>
          <p:sp>
            <p:nvSpPr>
              <p:cNvPr id="39" name="Freeform 52"/>
              <p:cNvSpPr>
                <a:spLocks/>
              </p:cNvSpPr>
              <p:nvPr/>
            </p:nvSpPr>
            <p:spPr bwMode="auto">
              <a:xfrm>
                <a:off x="9540564" y="3710241"/>
                <a:ext cx="277159" cy="362785"/>
              </a:xfrm>
              <a:custGeom>
                <a:avLst/>
                <a:gdLst>
                  <a:gd name="T0" fmla="*/ 52 w 52"/>
                  <a:gd name="T1" fmla="*/ 5 h 68"/>
                  <a:gd name="T2" fmla="*/ 47 w 52"/>
                  <a:gd name="T3" fmla="*/ 0 h 68"/>
                  <a:gd name="T4" fmla="*/ 5 w 52"/>
                  <a:gd name="T5" fmla="*/ 0 h 68"/>
                  <a:gd name="T6" fmla="*/ 0 w 52"/>
                  <a:gd name="T7" fmla="*/ 5 h 68"/>
                  <a:gd name="T8" fmla="*/ 0 w 52"/>
                  <a:gd name="T9" fmla="*/ 63 h 68"/>
                  <a:gd name="T10" fmla="*/ 5 w 52"/>
                  <a:gd name="T11" fmla="*/ 68 h 68"/>
                  <a:gd name="T12" fmla="*/ 47 w 52"/>
                  <a:gd name="T13" fmla="*/ 68 h 68"/>
                  <a:gd name="T14" fmla="*/ 52 w 52"/>
                  <a:gd name="T15" fmla="*/ 63 h 68"/>
                  <a:gd name="T16" fmla="*/ 52 w 52"/>
                  <a:gd name="T17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68">
                    <a:moveTo>
                      <a:pt x="52" y="5"/>
                    </a:moveTo>
                    <a:cubicBezTo>
                      <a:pt x="52" y="2"/>
                      <a:pt x="50" y="0"/>
                      <a:pt x="4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6"/>
                      <a:pt x="2" y="68"/>
                      <a:pt x="5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50" y="68"/>
                      <a:pt x="52" y="66"/>
                      <a:pt x="52" y="63"/>
                    </a:cubicBezTo>
                    <a:lnTo>
                      <a:pt x="52" y="5"/>
                    </a:lnTo>
                    <a:close/>
                  </a:path>
                </a:pathLst>
              </a:cu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  <p:sp>
            <p:nvSpPr>
              <p:cNvPr id="40" name="Line 53"/>
              <p:cNvSpPr>
                <a:spLocks noChangeShapeType="1"/>
              </p:cNvSpPr>
              <p:nvPr/>
            </p:nvSpPr>
            <p:spPr bwMode="auto">
              <a:xfrm>
                <a:off x="9551832" y="4030213"/>
                <a:ext cx="254625" cy="0"/>
              </a:xfrm>
              <a:prstGeom prst="line">
                <a:avLst/>
              </a:pr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603183" y="3580226"/>
              <a:ext cx="547324" cy="548708"/>
              <a:chOff x="9915756" y="3654248"/>
              <a:chExt cx="525146" cy="418778"/>
            </a:xfrm>
          </p:grpSpPr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10073933" y="4016082"/>
                <a:ext cx="208793" cy="56944"/>
              </a:xfrm>
              <a:custGeom>
                <a:avLst/>
                <a:gdLst>
                  <a:gd name="T0" fmla="*/ 66 w 66"/>
                  <a:gd name="T1" fmla="*/ 18 h 18"/>
                  <a:gd name="T2" fmla="*/ 0 w 66"/>
                  <a:gd name="T3" fmla="*/ 18 h 18"/>
                  <a:gd name="T4" fmla="*/ 11 w 66"/>
                  <a:gd name="T5" fmla="*/ 0 h 18"/>
                  <a:gd name="T6" fmla="*/ 56 w 66"/>
                  <a:gd name="T7" fmla="*/ 0 h 18"/>
                  <a:gd name="T8" fmla="*/ 66 w 66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8">
                    <a:moveTo>
                      <a:pt x="66" y="18"/>
                    </a:moveTo>
                    <a:lnTo>
                      <a:pt x="0" y="18"/>
                    </a:lnTo>
                    <a:lnTo>
                      <a:pt x="11" y="0"/>
                    </a:lnTo>
                    <a:lnTo>
                      <a:pt x="56" y="0"/>
                    </a:lnTo>
                    <a:lnTo>
                      <a:pt x="66" y="18"/>
                    </a:lnTo>
                    <a:close/>
                  </a:path>
                </a:pathLst>
              </a:cu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  <p:sp>
            <p:nvSpPr>
              <p:cNvPr id="36" name="Line 54"/>
              <p:cNvSpPr>
                <a:spLocks noChangeShapeType="1"/>
              </p:cNvSpPr>
              <p:nvPr/>
            </p:nvSpPr>
            <p:spPr bwMode="auto">
              <a:xfrm>
                <a:off x="9998008" y="3999056"/>
                <a:ext cx="360643" cy="0"/>
              </a:xfrm>
              <a:prstGeom prst="line">
                <a:avLst/>
              </a:pr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  <p:sp>
            <p:nvSpPr>
              <p:cNvPr id="37" name="Rectangle 56"/>
              <p:cNvSpPr>
                <a:spLocks noChangeArrowheads="1"/>
              </p:cNvSpPr>
              <p:nvPr/>
            </p:nvSpPr>
            <p:spPr bwMode="auto">
              <a:xfrm>
                <a:off x="9982192" y="3654248"/>
                <a:ext cx="389115" cy="236833"/>
              </a:xfrm>
              <a:prstGeom prst="rect">
                <a:avLst/>
              </a:pr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  <p:sp>
            <p:nvSpPr>
              <p:cNvPr id="38" name="Freeform 57"/>
              <p:cNvSpPr>
                <a:spLocks/>
              </p:cNvSpPr>
              <p:nvPr/>
            </p:nvSpPr>
            <p:spPr bwMode="auto">
              <a:xfrm>
                <a:off x="9915756" y="3955974"/>
                <a:ext cx="525146" cy="117052"/>
              </a:xfrm>
              <a:custGeom>
                <a:avLst/>
                <a:gdLst>
                  <a:gd name="T0" fmla="*/ 166 w 166"/>
                  <a:gd name="T1" fmla="*/ 37 h 37"/>
                  <a:gd name="T2" fmla="*/ 0 w 166"/>
                  <a:gd name="T3" fmla="*/ 37 h 37"/>
                  <a:gd name="T4" fmla="*/ 21 w 166"/>
                  <a:gd name="T5" fmla="*/ 0 h 37"/>
                  <a:gd name="T6" fmla="*/ 144 w 166"/>
                  <a:gd name="T7" fmla="*/ 0 h 37"/>
                  <a:gd name="T8" fmla="*/ 166 w 166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37">
                    <a:moveTo>
                      <a:pt x="166" y="37"/>
                    </a:moveTo>
                    <a:lnTo>
                      <a:pt x="0" y="37"/>
                    </a:lnTo>
                    <a:lnTo>
                      <a:pt x="21" y="0"/>
                    </a:lnTo>
                    <a:lnTo>
                      <a:pt x="144" y="0"/>
                    </a:lnTo>
                    <a:lnTo>
                      <a:pt x="166" y="37"/>
                    </a:lnTo>
                    <a:close/>
                  </a:path>
                </a:pathLst>
              </a:cu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</p:grpSp>
        <p:sp>
          <p:nvSpPr>
            <p:cNvPr id="34" name="Line 53"/>
            <p:cNvSpPr>
              <a:spLocks noChangeShapeType="1"/>
            </p:cNvSpPr>
            <p:nvPr/>
          </p:nvSpPr>
          <p:spPr bwMode="auto">
            <a:xfrm flipV="1">
              <a:off x="4165253" y="3655541"/>
              <a:ext cx="17121" cy="199039"/>
            </a:xfrm>
            <a:prstGeom prst="line">
              <a:avLst/>
            </a:prstGeom>
            <a:noFill/>
            <a:ln w="11113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25252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0" y="0"/>
            <a:ext cx="12436475" cy="274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0" y="6967093"/>
            <a:ext cx="12436475" cy="274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6242170" y="3183905"/>
            <a:ext cx="2780350" cy="3094825"/>
            <a:chOff x="573709" y="2977116"/>
            <a:chExt cx="2780350" cy="3094825"/>
          </a:xfrm>
        </p:grpSpPr>
        <p:sp>
          <p:nvSpPr>
            <p:cNvPr id="116" name="Rectangle 115"/>
            <p:cNvSpPr/>
            <p:nvPr/>
          </p:nvSpPr>
          <p:spPr bwMode="auto">
            <a:xfrm>
              <a:off x="573709" y="2977116"/>
              <a:ext cx="2780350" cy="2690037"/>
            </a:xfrm>
            <a:prstGeom prst="rect">
              <a:avLst/>
            </a:prstGeom>
            <a:solidFill>
              <a:srgbClr val="E9E9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511983" y="3527077"/>
              <a:ext cx="957550" cy="714599"/>
              <a:chOff x="1738238" y="3494767"/>
              <a:chExt cx="997017" cy="736686"/>
            </a:xfrm>
          </p:grpSpPr>
          <p:sp>
            <p:nvSpPr>
              <p:cNvPr id="119" name="Freeform 152"/>
              <p:cNvSpPr>
                <a:spLocks/>
              </p:cNvSpPr>
              <p:nvPr/>
            </p:nvSpPr>
            <p:spPr bwMode="auto">
              <a:xfrm>
                <a:off x="1738238" y="3550157"/>
                <a:ext cx="459737" cy="520664"/>
              </a:xfrm>
              <a:custGeom>
                <a:avLst/>
                <a:gdLst>
                  <a:gd name="T0" fmla="*/ 35 w 35"/>
                  <a:gd name="T1" fmla="*/ 29 h 40"/>
                  <a:gd name="T2" fmla="*/ 26 w 35"/>
                  <a:gd name="T3" fmla="*/ 26 h 40"/>
                  <a:gd name="T4" fmla="*/ 25 w 35"/>
                  <a:gd name="T5" fmla="*/ 21 h 40"/>
                  <a:gd name="T6" fmla="*/ 29 w 35"/>
                  <a:gd name="T7" fmla="*/ 10 h 40"/>
                  <a:gd name="T8" fmla="*/ 20 w 35"/>
                  <a:gd name="T9" fmla="*/ 0 h 40"/>
                  <a:gd name="T10" fmla="*/ 11 w 35"/>
                  <a:gd name="T11" fmla="*/ 10 h 40"/>
                  <a:gd name="T12" fmla="*/ 15 w 35"/>
                  <a:gd name="T13" fmla="*/ 21 h 40"/>
                  <a:gd name="T14" fmla="*/ 15 w 35"/>
                  <a:gd name="T15" fmla="*/ 21 h 40"/>
                  <a:gd name="T16" fmla="*/ 14 w 35"/>
                  <a:gd name="T17" fmla="*/ 26 h 40"/>
                  <a:gd name="T18" fmla="*/ 0 w 35"/>
                  <a:gd name="T19" fmla="*/ 35 h 40"/>
                  <a:gd name="T20" fmla="*/ 17 w 35"/>
                  <a:gd name="T2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40">
                    <a:moveTo>
                      <a:pt x="35" y="29"/>
                    </a:moveTo>
                    <a:cubicBezTo>
                      <a:pt x="32" y="28"/>
                      <a:pt x="29" y="27"/>
                      <a:pt x="26" y="26"/>
                    </a:cubicBezTo>
                    <a:cubicBezTo>
                      <a:pt x="24" y="25"/>
                      <a:pt x="23" y="23"/>
                      <a:pt x="25" y="21"/>
                    </a:cubicBezTo>
                    <a:cubicBezTo>
                      <a:pt x="27" y="18"/>
                      <a:pt x="29" y="14"/>
                      <a:pt x="29" y="10"/>
                    </a:cubicBezTo>
                    <a:cubicBezTo>
                      <a:pt x="29" y="4"/>
                      <a:pt x="25" y="0"/>
                      <a:pt x="20" y="0"/>
                    </a:cubicBezTo>
                    <a:cubicBezTo>
                      <a:pt x="15" y="0"/>
                      <a:pt x="11" y="4"/>
                      <a:pt x="11" y="10"/>
                    </a:cubicBezTo>
                    <a:cubicBezTo>
                      <a:pt x="11" y="14"/>
                      <a:pt x="13" y="18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7" y="23"/>
                      <a:pt x="16" y="25"/>
                      <a:pt x="14" y="26"/>
                    </a:cubicBezTo>
                    <a:cubicBezTo>
                      <a:pt x="6" y="27"/>
                      <a:pt x="0" y="32"/>
                      <a:pt x="0" y="35"/>
                    </a:cubicBezTo>
                    <a:cubicBezTo>
                      <a:pt x="0" y="39"/>
                      <a:pt x="7" y="40"/>
                      <a:pt x="17" y="40"/>
                    </a:cubicBezTo>
                  </a:path>
                </a:pathLst>
              </a:cu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  <p:sp>
            <p:nvSpPr>
              <p:cNvPr id="120" name="Freeform 153"/>
              <p:cNvSpPr>
                <a:spLocks/>
              </p:cNvSpPr>
              <p:nvPr/>
            </p:nvSpPr>
            <p:spPr bwMode="auto">
              <a:xfrm>
                <a:off x="2004109" y="3494767"/>
                <a:ext cx="731146" cy="736686"/>
              </a:xfrm>
              <a:custGeom>
                <a:avLst/>
                <a:gdLst>
                  <a:gd name="T0" fmla="*/ 36 w 56"/>
                  <a:gd name="T1" fmla="*/ 36 h 56"/>
                  <a:gd name="T2" fmla="*/ 35 w 56"/>
                  <a:gd name="T3" fmla="*/ 29 h 56"/>
                  <a:gd name="T4" fmla="*/ 40 w 56"/>
                  <a:gd name="T5" fmla="*/ 14 h 56"/>
                  <a:gd name="T6" fmla="*/ 28 w 56"/>
                  <a:gd name="T7" fmla="*/ 0 h 56"/>
                  <a:gd name="T8" fmla="*/ 16 w 56"/>
                  <a:gd name="T9" fmla="*/ 14 h 56"/>
                  <a:gd name="T10" fmla="*/ 21 w 56"/>
                  <a:gd name="T11" fmla="*/ 29 h 56"/>
                  <a:gd name="T12" fmla="*/ 21 w 56"/>
                  <a:gd name="T13" fmla="*/ 29 h 56"/>
                  <a:gd name="T14" fmla="*/ 20 w 56"/>
                  <a:gd name="T15" fmla="*/ 36 h 56"/>
                  <a:gd name="T16" fmla="*/ 0 w 56"/>
                  <a:gd name="T17" fmla="*/ 49 h 56"/>
                  <a:gd name="T18" fmla="*/ 28 w 56"/>
                  <a:gd name="T19" fmla="*/ 56 h 56"/>
                  <a:gd name="T20" fmla="*/ 56 w 56"/>
                  <a:gd name="T21" fmla="*/ 49 h 56"/>
                  <a:gd name="T22" fmla="*/ 36 w 56"/>
                  <a:gd name="T23" fmla="*/ 3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56">
                    <a:moveTo>
                      <a:pt x="36" y="36"/>
                    </a:moveTo>
                    <a:cubicBezTo>
                      <a:pt x="33" y="35"/>
                      <a:pt x="32" y="31"/>
                      <a:pt x="35" y="29"/>
                    </a:cubicBezTo>
                    <a:cubicBezTo>
                      <a:pt x="38" y="25"/>
                      <a:pt x="40" y="20"/>
                      <a:pt x="40" y="14"/>
                    </a:cubicBezTo>
                    <a:cubicBezTo>
                      <a:pt x="40" y="5"/>
                      <a:pt x="35" y="0"/>
                      <a:pt x="28" y="0"/>
                    </a:cubicBezTo>
                    <a:cubicBezTo>
                      <a:pt x="21" y="0"/>
                      <a:pt x="16" y="5"/>
                      <a:pt x="16" y="14"/>
                    </a:cubicBezTo>
                    <a:cubicBezTo>
                      <a:pt x="16" y="20"/>
                      <a:pt x="18" y="25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4" y="31"/>
                      <a:pt x="23" y="35"/>
                      <a:pt x="20" y="36"/>
                    </a:cubicBezTo>
                    <a:cubicBezTo>
                      <a:pt x="8" y="38"/>
                      <a:pt x="0" y="44"/>
                      <a:pt x="0" y="49"/>
                    </a:cubicBezTo>
                    <a:cubicBezTo>
                      <a:pt x="0" y="55"/>
                      <a:pt x="13" y="56"/>
                      <a:pt x="28" y="56"/>
                    </a:cubicBezTo>
                    <a:cubicBezTo>
                      <a:pt x="43" y="56"/>
                      <a:pt x="56" y="55"/>
                      <a:pt x="56" y="49"/>
                    </a:cubicBezTo>
                    <a:cubicBezTo>
                      <a:pt x="56" y="44"/>
                      <a:pt x="48" y="38"/>
                      <a:pt x="36" y="36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solidFill>
                    <a:srgbClr val="525252"/>
                  </a:solidFill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762978" y="4468508"/>
              <a:ext cx="2458435" cy="1603433"/>
            </a:xfrm>
            <a:prstGeom prst="rect">
              <a:avLst/>
            </a:prstGeom>
          </p:spPr>
          <p:txBody>
            <a:bodyPr vert="horz" wrap="square" lIns="93260" tIns="93260" rIns="93260" bIns="93260" rtlCol="0" anchor="t">
              <a:noAutofit/>
            </a:bodyPr>
            <a:lstStyle/>
            <a:p>
              <a:pPr algn="ctr"/>
              <a:r>
                <a:rPr lang="en-US" sz="1836" dirty="0">
                  <a:solidFill>
                    <a:srgbClr val="525252"/>
                  </a:solidFill>
                  <a:ea typeface="Segoe UI" pitchFamily="34" charset="0"/>
                  <a:cs typeface="Segoe UI Semibold" panose="020B0702040204020203" pitchFamily="34" charset="0"/>
                </a:rPr>
                <a:t>More </a:t>
              </a:r>
              <a:r>
                <a:rPr lang="en-US" sz="1836" b="1" dirty="0">
                  <a:solidFill>
                    <a:srgbClr val="525252"/>
                  </a:solidFill>
                  <a:ea typeface="Segoe UI" pitchFamily="34" charset="0"/>
                  <a:cs typeface="Segoe UI Semibold" panose="020B0702040204020203" pitchFamily="34" charset="0"/>
                </a:rPr>
                <a:t>personal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13953" y="3183905"/>
            <a:ext cx="2780350" cy="3073559"/>
            <a:chOff x="3413953" y="3183905"/>
            <a:chExt cx="2780350" cy="3073559"/>
          </a:xfrm>
        </p:grpSpPr>
        <p:sp>
          <p:nvSpPr>
            <p:cNvPr id="48" name="Rectangle 47"/>
            <p:cNvSpPr/>
            <p:nvPr/>
          </p:nvSpPr>
          <p:spPr bwMode="auto">
            <a:xfrm>
              <a:off x="3413953" y="3183905"/>
              <a:ext cx="2780350" cy="2690037"/>
            </a:xfrm>
            <a:prstGeom prst="rect">
              <a:avLst/>
            </a:prstGeom>
            <a:solidFill>
              <a:srgbClr val="E9E9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37552" y="4654031"/>
              <a:ext cx="2733152" cy="1603433"/>
            </a:xfrm>
            <a:prstGeom prst="rect">
              <a:avLst/>
            </a:prstGeom>
          </p:spPr>
          <p:txBody>
            <a:bodyPr vert="horz" wrap="square" lIns="93260" tIns="93260" rIns="93260" bIns="93260" rtlCol="0" anchor="t">
              <a:noAutofit/>
            </a:bodyPr>
            <a:lstStyle/>
            <a:p>
              <a:pPr algn="ctr"/>
              <a:r>
                <a:rPr lang="en-US" sz="1836" dirty="0">
                  <a:solidFill>
                    <a:srgbClr val="525252"/>
                  </a:solidFill>
                  <a:ea typeface="Segoe UI" pitchFamily="34" charset="0"/>
                  <a:cs typeface="Segoe UI Semibold" panose="020B0702040204020203" pitchFamily="34" charset="0"/>
                </a:rPr>
                <a:t>More </a:t>
              </a:r>
              <a:r>
                <a:rPr lang="en-US" sz="1836" b="1" dirty="0">
                  <a:solidFill>
                    <a:srgbClr val="525252"/>
                  </a:solidFill>
                  <a:ea typeface="Segoe UI" pitchFamily="34" charset="0"/>
                  <a:cs typeface="Segoe UI Semibold" panose="020B0702040204020203" pitchFamily="34" charset="0"/>
                </a:rPr>
                <a:t>productive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360965" y="3838575"/>
            <a:ext cx="886326" cy="545407"/>
            <a:chOff x="4248150" y="895351"/>
            <a:chExt cx="5669280" cy="3488631"/>
          </a:xfrm>
        </p:grpSpPr>
        <p:sp>
          <p:nvSpPr>
            <p:cNvPr id="53" name="Freeform 52"/>
            <p:cNvSpPr/>
            <p:nvPr/>
          </p:nvSpPr>
          <p:spPr bwMode="auto">
            <a:xfrm>
              <a:off x="4248150" y="895351"/>
              <a:ext cx="5669280" cy="3488631"/>
            </a:xfrm>
            <a:custGeom>
              <a:avLst/>
              <a:gdLst>
                <a:gd name="connsiteX0" fmla="*/ 2834640 w 5669280"/>
                <a:gd name="connsiteY0" fmla="*/ 0 h 3488631"/>
                <a:gd name="connsiteX1" fmla="*/ 5669280 w 5669280"/>
                <a:gd name="connsiteY1" fmla="*/ 2834640 h 3488631"/>
                <a:gd name="connsiteX2" fmla="*/ 5611690 w 5669280"/>
                <a:gd name="connsiteY2" fmla="*/ 3405919 h 3488631"/>
                <a:gd name="connsiteX3" fmla="*/ 5590423 w 5669280"/>
                <a:gd name="connsiteY3" fmla="*/ 3488631 h 3488631"/>
                <a:gd name="connsiteX4" fmla="*/ 3428976 w 5669280"/>
                <a:gd name="connsiteY4" fmla="*/ 3488631 h 3488631"/>
                <a:gd name="connsiteX5" fmla="*/ 3440317 w 5669280"/>
                <a:gd name="connsiteY5" fmla="*/ 3376132 h 3488631"/>
                <a:gd name="connsiteX6" fmla="*/ 2834640 w 5669280"/>
                <a:gd name="connsiteY6" fmla="*/ 2770455 h 3488631"/>
                <a:gd name="connsiteX7" fmla="*/ 2228963 w 5669280"/>
                <a:gd name="connsiteY7" fmla="*/ 3376132 h 3488631"/>
                <a:gd name="connsiteX8" fmla="*/ 2240304 w 5669280"/>
                <a:gd name="connsiteY8" fmla="*/ 3488631 h 3488631"/>
                <a:gd name="connsiteX9" fmla="*/ 78858 w 5669280"/>
                <a:gd name="connsiteY9" fmla="*/ 3488631 h 3488631"/>
                <a:gd name="connsiteX10" fmla="*/ 57590 w 5669280"/>
                <a:gd name="connsiteY10" fmla="*/ 3405919 h 3488631"/>
                <a:gd name="connsiteX11" fmla="*/ 0 w 5669280"/>
                <a:gd name="connsiteY11" fmla="*/ 2834640 h 3488631"/>
                <a:gd name="connsiteX12" fmla="*/ 2834640 w 5669280"/>
                <a:gd name="connsiteY12" fmla="*/ 0 h 3488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9280" h="3488631">
                  <a:moveTo>
                    <a:pt x="2834640" y="0"/>
                  </a:moveTo>
                  <a:cubicBezTo>
                    <a:pt x="4400168" y="0"/>
                    <a:pt x="5669280" y="1269112"/>
                    <a:pt x="5669280" y="2834640"/>
                  </a:cubicBezTo>
                  <a:cubicBezTo>
                    <a:pt x="5669280" y="3030331"/>
                    <a:pt x="5649450" y="3221391"/>
                    <a:pt x="5611690" y="3405919"/>
                  </a:cubicBezTo>
                  <a:lnTo>
                    <a:pt x="5590423" y="3488631"/>
                  </a:lnTo>
                  <a:lnTo>
                    <a:pt x="3428976" y="3488631"/>
                  </a:lnTo>
                  <a:lnTo>
                    <a:pt x="3440317" y="3376132"/>
                  </a:lnTo>
                  <a:cubicBezTo>
                    <a:pt x="3440317" y="3041626"/>
                    <a:pt x="3169146" y="2770455"/>
                    <a:pt x="2834640" y="2770455"/>
                  </a:cubicBezTo>
                  <a:cubicBezTo>
                    <a:pt x="2500134" y="2770455"/>
                    <a:pt x="2228963" y="3041626"/>
                    <a:pt x="2228963" y="3376132"/>
                  </a:cubicBezTo>
                  <a:lnTo>
                    <a:pt x="2240304" y="3488631"/>
                  </a:lnTo>
                  <a:lnTo>
                    <a:pt x="78858" y="3488631"/>
                  </a:lnTo>
                  <a:lnTo>
                    <a:pt x="57590" y="3405919"/>
                  </a:lnTo>
                  <a:cubicBezTo>
                    <a:pt x="19830" y="3221391"/>
                    <a:pt x="0" y="3030331"/>
                    <a:pt x="0" y="2834640"/>
                  </a:cubicBezTo>
                  <a:cubicBezTo>
                    <a:pt x="0" y="1269112"/>
                    <a:pt x="1269112" y="0"/>
                    <a:pt x="2834640" y="0"/>
                  </a:cubicBezTo>
                  <a:close/>
                </a:path>
              </a:pathLst>
            </a:custGeom>
            <a:noFill/>
            <a:ln w="12700" cap="sq">
              <a:solidFill>
                <a:srgbClr val="0078D7"/>
              </a:solidFill>
              <a:beve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539616" y="1161871"/>
              <a:ext cx="5086349" cy="2325519"/>
              <a:chOff x="4746835" y="1791941"/>
              <a:chExt cx="4671911" cy="169545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rot="900000">
                <a:off x="7653365" y="1861020"/>
                <a:ext cx="0" cy="361496"/>
              </a:xfrm>
              <a:prstGeom prst="line">
                <a:avLst/>
              </a:prstGeom>
              <a:ln w="6350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1800000">
                <a:off x="8185072" y="2063513"/>
                <a:ext cx="0" cy="361496"/>
              </a:xfrm>
              <a:prstGeom prst="line">
                <a:avLst/>
              </a:prstGeom>
              <a:ln w="6350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2700000">
                <a:off x="8618694" y="2345985"/>
                <a:ext cx="0" cy="475764"/>
              </a:xfrm>
              <a:prstGeom prst="line">
                <a:avLst/>
              </a:prstGeom>
              <a:ln w="19050" cmpd="sng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3600000">
                <a:off x="8963892" y="2760712"/>
                <a:ext cx="0" cy="475764"/>
              </a:xfrm>
              <a:prstGeom prst="line">
                <a:avLst/>
              </a:prstGeom>
              <a:ln w="19050" cmpd="sng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4500000">
                <a:off x="9180864" y="3243677"/>
                <a:ext cx="0" cy="475764"/>
              </a:xfrm>
              <a:prstGeom prst="line">
                <a:avLst/>
              </a:prstGeom>
              <a:ln w="19050" cmpd="sng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7082791" y="1791941"/>
                <a:ext cx="0" cy="361496"/>
              </a:xfrm>
              <a:prstGeom prst="line">
                <a:avLst/>
              </a:prstGeom>
              <a:ln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20700000" flipH="1">
                <a:off x="6512216" y="1866852"/>
                <a:ext cx="0" cy="361496"/>
              </a:xfrm>
              <a:prstGeom prst="line">
                <a:avLst/>
              </a:prstGeom>
              <a:ln w="6350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19800000" flipH="1">
                <a:off x="5980509" y="2069345"/>
                <a:ext cx="0" cy="361496"/>
              </a:xfrm>
              <a:prstGeom prst="line">
                <a:avLst/>
              </a:prstGeom>
              <a:ln w="6350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18900000" flipH="1">
                <a:off x="5546887" y="2351817"/>
                <a:ext cx="0" cy="475764"/>
              </a:xfrm>
              <a:prstGeom prst="line">
                <a:avLst/>
              </a:prstGeom>
              <a:ln w="6350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18000000" flipH="1">
                <a:off x="5201689" y="2766544"/>
                <a:ext cx="0" cy="475764"/>
              </a:xfrm>
              <a:prstGeom prst="line">
                <a:avLst/>
              </a:prstGeom>
              <a:ln w="6350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17100000" flipH="1">
                <a:off x="4984717" y="3249509"/>
                <a:ext cx="0" cy="475764"/>
              </a:xfrm>
              <a:prstGeom prst="line">
                <a:avLst/>
              </a:prstGeom>
              <a:ln w="6350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7082791" y="1797773"/>
                <a:ext cx="0" cy="361496"/>
              </a:xfrm>
              <a:prstGeom prst="line">
                <a:avLst/>
              </a:prstGeom>
              <a:ln w="6350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Freeform 55"/>
            <p:cNvSpPr/>
            <p:nvPr/>
          </p:nvSpPr>
          <p:spPr bwMode="auto">
            <a:xfrm rot="1680000">
              <a:off x="7638629" y="1896015"/>
              <a:ext cx="352306" cy="1841858"/>
            </a:xfrm>
            <a:custGeom>
              <a:avLst/>
              <a:gdLst>
                <a:gd name="connsiteX0" fmla="*/ 175381 w 352306"/>
                <a:gd name="connsiteY0" fmla="*/ 0 h 1841858"/>
                <a:gd name="connsiteX1" fmla="*/ 352306 w 352306"/>
                <a:gd name="connsiteY1" fmla="*/ 1841858 h 1841858"/>
                <a:gd name="connsiteX2" fmla="*/ 343596 w 352306"/>
                <a:gd name="connsiteY2" fmla="*/ 1837973 h 1841858"/>
                <a:gd name="connsiteX3" fmla="*/ 108311 w 352306"/>
                <a:gd name="connsiteY3" fmla="*/ 1807023 h 1841858"/>
                <a:gd name="connsiteX4" fmla="*/ 0 w 352306"/>
                <a:gd name="connsiteY4" fmla="*/ 1825777 h 184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06" h="1841858">
                  <a:moveTo>
                    <a:pt x="175381" y="0"/>
                  </a:moveTo>
                  <a:lnTo>
                    <a:pt x="352306" y="1841858"/>
                  </a:lnTo>
                  <a:lnTo>
                    <a:pt x="343596" y="1837973"/>
                  </a:lnTo>
                  <a:cubicBezTo>
                    <a:pt x="267723" y="1812429"/>
                    <a:pt x="187796" y="1801607"/>
                    <a:pt x="108311" y="1807023"/>
                  </a:cubicBezTo>
                  <a:lnTo>
                    <a:pt x="0" y="1825777"/>
                  </a:lnTo>
                  <a:close/>
                </a:path>
              </a:pathLst>
            </a:custGeom>
            <a:noFill/>
            <a:ln w="12700" cap="sq">
              <a:solidFill>
                <a:srgbClr val="0078D7"/>
              </a:solidFill>
              <a:beve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2787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Windows as a Service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942239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" y="2427353"/>
            <a:ext cx="12436476" cy="4570835"/>
            <a:chOff x="-1" y="2427353"/>
            <a:chExt cx="12436476" cy="457083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2427353"/>
              <a:ext cx="12436475" cy="456717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 bwMode="auto">
            <a:xfrm>
              <a:off x="0" y="2427353"/>
              <a:ext cx="12436475" cy="4570835"/>
            </a:xfrm>
            <a:prstGeom prst="rect">
              <a:avLst/>
            </a:prstGeom>
            <a:solidFill>
              <a:srgbClr val="010A07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671837" y="3760546"/>
            <a:ext cx="568296" cy="568296"/>
            <a:chOff x="5729288" y="3511551"/>
            <a:chExt cx="969963" cy="969963"/>
          </a:xfrm>
          <a:solidFill>
            <a:schemeClr val="bg1"/>
          </a:solidFill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5969000" y="3756026"/>
              <a:ext cx="485775" cy="477838"/>
            </a:xfrm>
            <a:custGeom>
              <a:avLst/>
              <a:gdLst>
                <a:gd name="T0" fmla="*/ 141 w 306"/>
                <a:gd name="T1" fmla="*/ 14 h 301"/>
                <a:gd name="T2" fmla="*/ 271 w 306"/>
                <a:gd name="T3" fmla="*/ 141 h 301"/>
                <a:gd name="T4" fmla="*/ 0 w 306"/>
                <a:gd name="T5" fmla="*/ 141 h 301"/>
                <a:gd name="T6" fmla="*/ 0 w 306"/>
                <a:gd name="T7" fmla="*/ 160 h 301"/>
                <a:gd name="T8" fmla="*/ 271 w 306"/>
                <a:gd name="T9" fmla="*/ 160 h 301"/>
                <a:gd name="T10" fmla="*/ 141 w 306"/>
                <a:gd name="T11" fmla="*/ 287 h 301"/>
                <a:gd name="T12" fmla="*/ 156 w 306"/>
                <a:gd name="T13" fmla="*/ 301 h 301"/>
                <a:gd name="T14" fmla="*/ 306 w 306"/>
                <a:gd name="T15" fmla="*/ 150 h 301"/>
                <a:gd name="T16" fmla="*/ 156 w 306"/>
                <a:gd name="T17" fmla="*/ 0 h 301"/>
                <a:gd name="T18" fmla="*/ 141 w 306"/>
                <a:gd name="T19" fmla="*/ 1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1">
                  <a:moveTo>
                    <a:pt x="141" y="14"/>
                  </a:moveTo>
                  <a:lnTo>
                    <a:pt x="271" y="141"/>
                  </a:lnTo>
                  <a:lnTo>
                    <a:pt x="0" y="141"/>
                  </a:lnTo>
                  <a:lnTo>
                    <a:pt x="0" y="160"/>
                  </a:lnTo>
                  <a:lnTo>
                    <a:pt x="271" y="160"/>
                  </a:lnTo>
                  <a:lnTo>
                    <a:pt x="141" y="287"/>
                  </a:lnTo>
                  <a:lnTo>
                    <a:pt x="156" y="301"/>
                  </a:lnTo>
                  <a:lnTo>
                    <a:pt x="306" y="150"/>
                  </a:lnTo>
                  <a:lnTo>
                    <a:pt x="156" y="0"/>
                  </a:lnTo>
                  <a:lnTo>
                    <a:pt x="141" y="14"/>
                  </a:ln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5729288" y="3511551"/>
              <a:ext cx="969963" cy="969963"/>
            </a:xfrm>
            <a:custGeom>
              <a:avLst/>
              <a:gdLst>
                <a:gd name="T0" fmla="*/ 127 w 255"/>
                <a:gd name="T1" fmla="*/ 255 h 255"/>
                <a:gd name="T2" fmla="*/ 0 w 255"/>
                <a:gd name="T3" fmla="*/ 127 h 255"/>
                <a:gd name="T4" fmla="*/ 127 w 255"/>
                <a:gd name="T5" fmla="*/ 0 h 255"/>
                <a:gd name="T6" fmla="*/ 255 w 255"/>
                <a:gd name="T7" fmla="*/ 127 h 255"/>
                <a:gd name="T8" fmla="*/ 127 w 255"/>
                <a:gd name="T9" fmla="*/ 255 h 255"/>
                <a:gd name="T10" fmla="*/ 127 w 255"/>
                <a:gd name="T11" fmla="*/ 8 h 255"/>
                <a:gd name="T12" fmla="*/ 8 w 255"/>
                <a:gd name="T13" fmla="*/ 127 h 255"/>
                <a:gd name="T14" fmla="*/ 127 w 255"/>
                <a:gd name="T15" fmla="*/ 247 h 255"/>
                <a:gd name="T16" fmla="*/ 247 w 255"/>
                <a:gd name="T17" fmla="*/ 127 h 255"/>
                <a:gd name="T18" fmla="*/ 127 w 255"/>
                <a:gd name="T19" fmla="*/ 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7" y="255"/>
                  </a:moveTo>
                  <a:cubicBezTo>
                    <a:pt x="57" y="255"/>
                    <a:pt x="0" y="19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97" y="0"/>
                    <a:pt x="255" y="57"/>
                    <a:pt x="255" y="127"/>
                  </a:cubicBezTo>
                  <a:cubicBezTo>
                    <a:pt x="255" y="197"/>
                    <a:pt x="197" y="255"/>
                    <a:pt x="127" y="255"/>
                  </a:cubicBezTo>
                  <a:close/>
                  <a:moveTo>
                    <a:pt x="127" y="8"/>
                  </a:moveTo>
                  <a:cubicBezTo>
                    <a:pt x="61" y="8"/>
                    <a:pt x="8" y="61"/>
                    <a:pt x="8" y="127"/>
                  </a:cubicBezTo>
                  <a:cubicBezTo>
                    <a:pt x="8" y="193"/>
                    <a:pt x="61" y="247"/>
                    <a:pt x="127" y="247"/>
                  </a:cubicBezTo>
                  <a:cubicBezTo>
                    <a:pt x="193" y="247"/>
                    <a:pt x="247" y="193"/>
                    <a:pt x="247" y="127"/>
                  </a:cubicBezTo>
                  <a:cubicBezTo>
                    <a:pt x="247" y="61"/>
                    <a:pt x="193" y="8"/>
                    <a:pt x="127" y="8"/>
                  </a:cubicBez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06035" y="3760546"/>
            <a:ext cx="568296" cy="568296"/>
            <a:chOff x="5729288" y="3511551"/>
            <a:chExt cx="969963" cy="969963"/>
          </a:xfrm>
          <a:solidFill>
            <a:schemeClr val="bg1"/>
          </a:solidFill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969000" y="3756026"/>
              <a:ext cx="485775" cy="477838"/>
            </a:xfrm>
            <a:custGeom>
              <a:avLst/>
              <a:gdLst>
                <a:gd name="T0" fmla="*/ 141 w 306"/>
                <a:gd name="T1" fmla="*/ 14 h 301"/>
                <a:gd name="T2" fmla="*/ 271 w 306"/>
                <a:gd name="T3" fmla="*/ 141 h 301"/>
                <a:gd name="T4" fmla="*/ 0 w 306"/>
                <a:gd name="T5" fmla="*/ 141 h 301"/>
                <a:gd name="T6" fmla="*/ 0 w 306"/>
                <a:gd name="T7" fmla="*/ 160 h 301"/>
                <a:gd name="T8" fmla="*/ 271 w 306"/>
                <a:gd name="T9" fmla="*/ 160 h 301"/>
                <a:gd name="T10" fmla="*/ 141 w 306"/>
                <a:gd name="T11" fmla="*/ 287 h 301"/>
                <a:gd name="T12" fmla="*/ 156 w 306"/>
                <a:gd name="T13" fmla="*/ 301 h 301"/>
                <a:gd name="T14" fmla="*/ 306 w 306"/>
                <a:gd name="T15" fmla="*/ 150 h 301"/>
                <a:gd name="T16" fmla="*/ 156 w 306"/>
                <a:gd name="T17" fmla="*/ 0 h 301"/>
                <a:gd name="T18" fmla="*/ 141 w 306"/>
                <a:gd name="T19" fmla="*/ 1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1">
                  <a:moveTo>
                    <a:pt x="141" y="14"/>
                  </a:moveTo>
                  <a:lnTo>
                    <a:pt x="271" y="141"/>
                  </a:lnTo>
                  <a:lnTo>
                    <a:pt x="0" y="141"/>
                  </a:lnTo>
                  <a:lnTo>
                    <a:pt x="0" y="160"/>
                  </a:lnTo>
                  <a:lnTo>
                    <a:pt x="271" y="160"/>
                  </a:lnTo>
                  <a:lnTo>
                    <a:pt x="141" y="287"/>
                  </a:lnTo>
                  <a:lnTo>
                    <a:pt x="156" y="301"/>
                  </a:lnTo>
                  <a:lnTo>
                    <a:pt x="306" y="150"/>
                  </a:lnTo>
                  <a:lnTo>
                    <a:pt x="156" y="0"/>
                  </a:lnTo>
                  <a:lnTo>
                    <a:pt x="141" y="14"/>
                  </a:ln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729288" y="3511551"/>
              <a:ext cx="969963" cy="969963"/>
            </a:xfrm>
            <a:custGeom>
              <a:avLst/>
              <a:gdLst>
                <a:gd name="T0" fmla="*/ 127 w 255"/>
                <a:gd name="T1" fmla="*/ 255 h 255"/>
                <a:gd name="T2" fmla="*/ 0 w 255"/>
                <a:gd name="T3" fmla="*/ 127 h 255"/>
                <a:gd name="T4" fmla="*/ 127 w 255"/>
                <a:gd name="T5" fmla="*/ 0 h 255"/>
                <a:gd name="T6" fmla="*/ 255 w 255"/>
                <a:gd name="T7" fmla="*/ 127 h 255"/>
                <a:gd name="T8" fmla="*/ 127 w 255"/>
                <a:gd name="T9" fmla="*/ 255 h 255"/>
                <a:gd name="T10" fmla="*/ 127 w 255"/>
                <a:gd name="T11" fmla="*/ 8 h 255"/>
                <a:gd name="T12" fmla="*/ 8 w 255"/>
                <a:gd name="T13" fmla="*/ 127 h 255"/>
                <a:gd name="T14" fmla="*/ 127 w 255"/>
                <a:gd name="T15" fmla="*/ 247 h 255"/>
                <a:gd name="T16" fmla="*/ 247 w 255"/>
                <a:gd name="T17" fmla="*/ 127 h 255"/>
                <a:gd name="T18" fmla="*/ 127 w 255"/>
                <a:gd name="T19" fmla="*/ 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7" y="255"/>
                  </a:moveTo>
                  <a:cubicBezTo>
                    <a:pt x="57" y="255"/>
                    <a:pt x="0" y="19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97" y="0"/>
                    <a:pt x="255" y="57"/>
                    <a:pt x="255" y="127"/>
                  </a:cubicBezTo>
                  <a:cubicBezTo>
                    <a:pt x="255" y="197"/>
                    <a:pt x="197" y="255"/>
                    <a:pt x="127" y="255"/>
                  </a:cubicBezTo>
                  <a:close/>
                  <a:moveTo>
                    <a:pt x="127" y="8"/>
                  </a:moveTo>
                  <a:cubicBezTo>
                    <a:pt x="61" y="8"/>
                    <a:pt x="8" y="61"/>
                    <a:pt x="8" y="127"/>
                  </a:cubicBezTo>
                  <a:cubicBezTo>
                    <a:pt x="8" y="193"/>
                    <a:pt x="61" y="247"/>
                    <a:pt x="127" y="247"/>
                  </a:cubicBezTo>
                  <a:cubicBezTo>
                    <a:pt x="193" y="247"/>
                    <a:pt x="247" y="193"/>
                    <a:pt x="247" y="127"/>
                  </a:cubicBezTo>
                  <a:cubicBezTo>
                    <a:pt x="247" y="61"/>
                    <a:pt x="193" y="8"/>
                    <a:pt x="127" y="8"/>
                  </a:cubicBezTo>
                  <a:close/>
                </a:path>
              </a:pathLst>
            </a:custGeom>
            <a:grpFill/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Introducing Windows as a Service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639" y="1712216"/>
            <a:ext cx="11678623" cy="683264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A brand new way of building, deploying, and servicing Windows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4242" y="3090429"/>
            <a:ext cx="2926080" cy="3032663"/>
            <a:chOff x="544242" y="3090429"/>
            <a:chExt cx="2926080" cy="3032663"/>
          </a:xfrm>
        </p:grpSpPr>
        <p:sp>
          <p:nvSpPr>
            <p:cNvPr id="17" name="TextBox 16"/>
            <p:cNvSpPr txBox="1"/>
            <p:nvPr/>
          </p:nvSpPr>
          <p:spPr>
            <a:xfrm>
              <a:off x="691030" y="3090429"/>
              <a:ext cx="2632503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rPr>
                <a:t>Building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44242" y="3654212"/>
              <a:ext cx="2926080" cy="24688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Continual, ongoing development</a:t>
              </a:r>
            </a:p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Deliver new features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twice per year</a:t>
              </a:r>
            </a:p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In the open, to enable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and encourage feedback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10044" y="3090428"/>
            <a:ext cx="3057280" cy="3032664"/>
            <a:chOff x="4510044" y="3090428"/>
            <a:chExt cx="3057280" cy="303266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4678853" y="3090428"/>
              <a:ext cx="2888471" cy="4431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rPr>
                <a:t>Deploying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510044" y="3654212"/>
              <a:ext cx="2926080" cy="24688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Stay current with simple, automated update process</a:t>
              </a:r>
            </a:p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Unmatched application compatibility</a:t>
              </a:r>
            </a:p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Flexible timelines,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methods, tools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475847" y="3090428"/>
            <a:ext cx="2926080" cy="3032664"/>
            <a:chOff x="8475847" y="3090428"/>
            <a:chExt cx="2926080" cy="3032664"/>
          </a:xfrm>
        </p:grpSpPr>
        <p:sp>
          <p:nvSpPr>
            <p:cNvPr id="18" name="TextBox 17"/>
            <p:cNvSpPr txBox="1"/>
            <p:nvPr/>
          </p:nvSpPr>
          <p:spPr>
            <a:xfrm>
              <a:off x="8648094" y="3090428"/>
              <a:ext cx="2292809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3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rPr>
                <a:t>Servicing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8475847" y="3654212"/>
              <a:ext cx="2926080" cy="24688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Simplified process,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to ensure consistency,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stability and reliability</a:t>
              </a:r>
            </a:p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Delivered using cumulative updates</a:t>
              </a:r>
            </a:p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Eliminate platform fragmentation for all Windows-based devices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311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174E-6 -1.09396E-6 L -0.29704 -1.09396E-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174E-6 -1.09396E-6 L -0.29704 -1.09396E-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174E-6 -1.09396E-6 L -0.29704 -1.09396E-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19424"/>
            <a:ext cx="11889564" cy="917575"/>
          </a:xfrm>
        </p:spPr>
        <p:txBody>
          <a:bodyPr/>
          <a:lstStyle/>
          <a:p>
            <a:r>
              <a:rPr lang="en-US" sz="4400" dirty="0"/>
              <a:t>Windows 10:  Comparing Servicing Choices </a:t>
            </a:r>
          </a:p>
        </p:txBody>
      </p:sp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06703"/>
              </p:ext>
            </p:extLst>
          </p:nvPr>
        </p:nvGraphicFramePr>
        <p:xfrm>
          <a:off x="655637" y="1287462"/>
          <a:ext cx="11070648" cy="523801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67662">
                  <a:extLst>
                    <a:ext uri="{9D8B030D-6E8A-4147-A177-3AD203B41FA5}">
                      <a16:colId xmlns:a16="http://schemas.microsoft.com/office/drawing/2014/main" val="1355454075"/>
                    </a:ext>
                  </a:extLst>
                </a:gridCol>
                <a:gridCol w="2767662">
                  <a:extLst>
                    <a:ext uri="{9D8B030D-6E8A-4147-A177-3AD203B41FA5}">
                      <a16:colId xmlns:a16="http://schemas.microsoft.com/office/drawing/2014/main" val="118482374"/>
                    </a:ext>
                  </a:extLst>
                </a:gridCol>
                <a:gridCol w="2767662">
                  <a:extLst>
                    <a:ext uri="{9D8B030D-6E8A-4147-A177-3AD203B41FA5}">
                      <a16:colId xmlns:a16="http://schemas.microsoft.com/office/drawing/2014/main" val="3004983055"/>
                    </a:ext>
                  </a:extLst>
                </a:gridCol>
                <a:gridCol w="2767662">
                  <a:extLst>
                    <a:ext uri="{9D8B030D-6E8A-4147-A177-3AD203B41FA5}">
                      <a16:colId xmlns:a16="http://schemas.microsoft.com/office/drawing/2014/main" val="555120536"/>
                    </a:ext>
                  </a:extLst>
                </a:gridCol>
              </a:tblGrid>
              <a:tr h="66601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Differentiator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Current Branch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Current Branch for Business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Long Term Servicing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 Branch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92282"/>
                  </a:ext>
                </a:extLst>
              </a:tr>
              <a:tr h="306881">
                <a:tc>
                  <a:txBody>
                    <a:bodyPr/>
                    <a:lstStyle/>
                    <a:p>
                      <a:r>
                        <a:rPr lang="en-US" dirty="0"/>
                        <a:t>Primary purpose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Pilot</a:t>
                      </a:r>
                      <a:r>
                        <a:rPr lang="en-US" baseline="0" dirty="0"/>
                        <a:t> Deployments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Broad Deployment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 Devices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207028"/>
                  </a:ext>
                </a:extLst>
              </a:tr>
              <a:tr h="322121">
                <a:tc>
                  <a:txBody>
                    <a:bodyPr/>
                    <a:lstStyle/>
                    <a:p>
                      <a:r>
                        <a:rPr lang="en-US" dirty="0"/>
                        <a:t>Deployment timeline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Soon after release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About</a:t>
                      </a:r>
                      <a:r>
                        <a:rPr lang="en-US" baseline="0" dirty="0"/>
                        <a:t> 4 months (or more) after release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time during lifecycle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9499"/>
                  </a:ext>
                </a:extLst>
              </a:tr>
              <a:tr h="139241">
                <a:tc>
                  <a:txBody>
                    <a:bodyPr/>
                    <a:lstStyle/>
                    <a:p>
                      <a:r>
                        <a:rPr lang="en-US" dirty="0"/>
                        <a:t>Release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About every six</a:t>
                      </a:r>
                      <a:r>
                        <a:rPr lang="en-US" baseline="0" dirty="0"/>
                        <a:t> months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Approximately</a:t>
                      </a:r>
                      <a:r>
                        <a:rPr lang="en-US" baseline="0" dirty="0"/>
                        <a:t> e</a:t>
                      </a:r>
                      <a:r>
                        <a:rPr lang="en-US" dirty="0"/>
                        <a:t>very 2-3 years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593287"/>
                  </a:ext>
                </a:extLst>
              </a:tr>
              <a:tr h="261161">
                <a:tc>
                  <a:txBody>
                    <a:bodyPr/>
                    <a:lstStyle/>
                    <a:p>
                      <a:r>
                        <a:rPr lang="en-US" dirty="0"/>
                        <a:t>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  <a:r>
                        <a:rPr lang="en-US" baseline="0" dirty="0"/>
                        <a:t> security fixes, moderate bar for other fixes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security fixes, high bar for other</a:t>
                      </a:r>
                      <a:r>
                        <a:rPr lang="en-US" baseline="0" dirty="0"/>
                        <a:t> fixes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802604"/>
                  </a:ext>
                </a:extLst>
              </a:tr>
              <a:tr h="154481">
                <a:tc>
                  <a:txBody>
                    <a:bodyPr/>
                    <a:lstStyle/>
                    <a:p>
                      <a:r>
                        <a:rPr lang="en-US" dirty="0"/>
                        <a:t>Apps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All in-box apps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in-box apps (except system apps)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229613"/>
                  </a:ext>
                </a:extLst>
              </a:tr>
              <a:tr h="200201">
                <a:tc>
                  <a:txBody>
                    <a:bodyPr/>
                    <a:lstStyle/>
                    <a:p>
                      <a:r>
                        <a:rPr lang="en-US" dirty="0"/>
                        <a:t>Browser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Edge and Internet Explorer</a:t>
                      </a:r>
                      <a:r>
                        <a:rPr lang="en-US" baseline="0" dirty="0"/>
                        <a:t> 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Internet Explorer 11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128458"/>
                  </a:ext>
                </a:extLst>
              </a:tr>
              <a:tr h="139241">
                <a:tc>
                  <a:txBody>
                    <a:bodyPr/>
                    <a:lstStyle/>
                    <a:p>
                      <a:r>
                        <a:rPr lang="en-US" dirty="0"/>
                        <a:t>Windows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Excludes Cortana,</a:t>
                      </a:r>
                      <a:r>
                        <a:rPr lang="en-US" baseline="0" dirty="0"/>
                        <a:t> Windows Store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78931"/>
                  </a:ext>
                </a:extLst>
              </a:tr>
              <a:tr h="261161">
                <a:tc>
                  <a:txBody>
                    <a:bodyPr/>
                    <a:lstStyle/>
                    <a:p>
                      <a:r>
                        <a:rPr lang="en-US" dirty="0"/>
                        <a:t>Platform</a:t>
                      </a:r>
                      <a:r>
                        <a:rPr lang="en-US" baseline="0" dirty="0"/>
                        <a:t> features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Win32, Universal Windows</a:t>
                      </a:r>
                      <a:r>
                        <a:rPr lang="en-US" baseline="0" dirty="0"/>
                        <a:t> Platform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Win32, Universal Windows Platform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6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1359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4C34C91-D761-4653-B4A8-D2B297A93954}" vid="{FD8CDD81-C58F-44BA-9199-FB28CC2F61B4}"/>
    </a:ext>
  </a:extLst>
</a:theme>
</file>

<file path=ppt/theme/theme2.xml><?xml version="1.0" encoding="utf-8"?>
<a:theme xmlns:a="http://schemas.openxmlformats.org/drawingml/2006/main" name="COLOR TEMPLATE">
  <a:themeElements>
    <a:clrScheme name="BT - Blue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D83B01"/>
      </a:accent2>
      <a:accent3>
        <a:srgbClr val="5C2D91"/>
      </a:accent3>
      <a:accent4>
        <a:srgbClr val="004B50"/>
      </a:accent4>
      <a:accent5>
        <a:srgbClr val="B4009E"/>
      </a:accent5>
      <a:accent6>
        <a:srgbClr val="32145A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4C34C91-D761-4653-B4A8-D2B297A93954}" vid="{6DAFF277-0ABD-4843-9581-151AC106FCA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77279579A0454B857F5303129CCB60" ma:contentTypeVersion="4" ma:contentTypeDescription="Create a new document." ma:contentTypeScope="" ma:versionID="182caf5a2de310c7b894f3ebd0cf3205">
  <xsd:schema xmlns:xsd="http://www.w3.org/2001/XMLSchema" xmlns:xs="http://www.w3.org/2001/XMLSchema" xmlns:p="http://schemas.microsoft.com/office/2006/metadata/properties" xmlns:ns2="4a531b04-6090-4f07-81d2-e7d9285f981d" targetNamespace="http://schemas.microsoft.com/office/2006/metadata/properties" ma:root="true" ma:fieldsID="b7c562f2df7134a4b91f92869e819523" ns2:_="">
    <xsd:import namespace="4a531b04-6090-4f07-81d2-e7d9285f981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31b04-6090-4f07-81d2-e7d9285f981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CBBF14-2E93-4DF0-9DA6-1054159CAA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531b04-6090-4f07-81d2-e7d9285f98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a531b04-6090-4f07-81d2-e7d9285f981d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WTS-FY17-Series-Template</Template>
  <TotalTime>360</TotalTime>
  <Words>3315</Words>
  <Application>Microsoft Office PowerPoint</Application>
  <PresentationFormat>Custom</PresentationFormat>
  <Paragraphs>645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Wingdings</vt:lpstr>
      <vt:lpstr>WHITE TEMPLATE</vt:lpstr>
      <vt:lpstr>COLOR TEMPLATE</vt:lpstr>
      <vt:lpstr>Windows Tech Series Windows as a Service</vt:lpstr>
      <vt:lpstr>Agenda</vt:lpstr>
      <vt:lpstr>Why Windows as a Service?</vt:lpstr>
      <vt:lpstr>PowerPoint Presentation</vt:lpstr>
      <vt:lpstr>PowerPoint Presentation</vt:lpstr>
      <vt:lpstr>PowerPoint Presentation</vt:lpstr>
      <vt:lpstr>What is Windows as a Service?</vt:lpstr>
      <vt:lpstr>Introducing Windows as a Service</vt:lpstr>
      <vt:lpstr>Windows 10:  Comparing Servicing Choices </vt:lpstr>
      <vt:lpstr>Windows as a service: Deploying Windows</vt:lpstr>
      <vt:lpstr>Windows 10:  Quality update breakdown</vt:lpstr>
      <vt:lpstr>Understand the differences with Windows 10 LTSB</vt:lpstr>
      <vt:lpstr>Windows as a service: Deploying Windows</vt:lpstr>
      <vt:lpstr>Windows as a service: Servicing Windows</vt:lpstr>
      <vt:lpstr>Windows as a service: Servicing Windows</vt:lpstr>
      <vt:lpstr>Windows as a service: timelines</vt:lpstr>
      <vt:lpstr>Windows as a service: Establishing a rhythm Two releases supported in market</vt:lpstr>
      <vt:lpstr>How to do Windows as a Service</vt:lpstr>
      <vt:lpstr>What needs to change</vt:lpstr>
      <vt:lpstr>What needs to change</vt:lpstr>
      <vt:lpstr>Thinking through deployment strategy</vt:lpstr>
      <vt:lpstr>Planning for WaaS</vt:lpstr>
      <vt:lpstr>Windows 10: Specifying a preference for what comes next</vt:lpstr>
      <vt:lpstr>Implementing a deployment process</vt:lpstr>
      <vt:lpstr>Compatibility in Windows 10</vt:lpstr>
      <vt:lpstr>Compatibility in Windows 10</vt:lpstr>
      <vt:lpstr>How to validate applications</vt:lpstr>
      <vt:lpstr>Windows as a Service Labs  Module 01-10:  Perform an In-Place upgrade using MDT 2013 Update 2  Module 01-08: Create a Windows 10 reference image for use with WaaS </vt:lpstr>
      <vt:lpstr>Distributing content  using peer-to-peer</vt:lpstr>
      <vt:lpstr>Identifying a tool to use</vt:lpstr>
      <vt:lpstr>Windows Update  for Business</vt:lpstr>
      <vt:lpstr>Demo</vt:lpstr>
      <vt:lpstr>Windows Server  Update Services</vt:lpstr>
      <vt:lpstr>System Center  Configuration  Manager</vt:lpstr>
      <vt:lpstr>Call to action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Tech Series template</dc:title>
  <dc:subject>&lt;Speech title here&gt;</dc:subject>
  <dc:creator>Dave Field</dc:creator>
  <cp:keywords/>
  <dc:description>Template: Maryfj_x000d_
Formatting:_x000d_
Audience Type:</dc:description>
  <cp:lastModifiedBy>Dave Field</cp:lastModifiedBy>
  <cp:revision>24</cp:revision>
  <dcterms:created xsi:type="dcterms:W3CDTF">2016-07-18T23:01:25Z</dcterms:created>
  <dcterms:modified xsi:type="dcterms:W3CDTF">2016-10-26T19:19:19Z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0x0101004277279579A0454B857F5303129CCB60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